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59" r:id="rId6"/>
    <p:sldId id="262" r:id="rId7"/>
    <p:sldId id="265" r:id="rId8"/>
    <p:sldId id="266" r:id="rId9"/>
    <p:sldId id="267" r:id="rId10"/>
    <p:sldId id="263" r:id="rId11"/>
    <p:sldId id="264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D47653-B9BC-45E3-8FBC-7E5136F83EF8}" type="datetimeFigureOut">
              <a:rPr lang="hu-HU" smtClean="0"/>
              <a:t>2014.11.30.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F2428-CB38-4A5B-8131-BD70A522D2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230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FC0BA-C744-45C7-BD20-A5649F69999D}" type="datetime1">
              <a:rPr lang="hu-HU" smtClean="0"/>
              <a:t>2014.11.30.</a:t>
            </a:fld>
            <a:endParaRPr lang="hu-H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94822-E436-4016-A048-E77BD08AB394}" type="datetime1">
              <a:rPr lang="hu-HU" smtClean="0"/>
              <a:t>2014.11.30.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50D3-8E6D-4209-A412-C8EFC324543F}" type="datetime1">
              <a:rPr lang="hu-HU" smtClean="0"/>
              <a:t>2014.11.30.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BB91C-72AC-43AF-811C-515B5D5E3AC6}" type="datetime1">
              <a:rPr lang="hu-HU" smtClean="0"/>
              <a:t>2014.11.30.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4506-5D0B-4CB6-8BD0-7B20DA9E41CE}" type="datetime1">
              <a:rPr lang="hu-HU" smtClean="0"/>
              <a:t>2014.11.30.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D962-3A73-4127-B011-7A30D33B9681}" type="datetime1">
              <a:rPr lang="hu-HU" smtClean="0"/>
              <a:t>2014.11.30.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F8D44-E202-48CD-A642-2621C28181FC}" type="datetime1">
              <a:rPr lang="hu-HU" smtClean="0"/>
              <a:t>2014.11.30.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FFAF6-B854-4995-A4FC-396641F4ABF9}" type="datetime1">
              <a:rPr lang="hu-HU" smtClean="0"/>
              <a:t>2014.11.30.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9AAA-3755-421D-94C0-D7EB260EEEFE}" type="datetime1">
              <a:rPr lang="hu-HU" smtClean="0"/>
              <a:t>2014.11.30.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715F0-8391-4B39-A15F-3533D9113450}" type="datetime1">
              <a:rPr lang="hu-HU" smtClean="0"/>
              <a:t>2014.11.30.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0CC73-1925-4A8C-A527-821CFCBC8B0C}" type="datetime1">
              <a:rPr lang="hu-HU" smtClean="0"/>
              <a:t>2014.11.30.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376A93-67A7-4C32-B548-E77E9B97ACC7}" type="datetime1">
              <a:rPr lang="hu-HU" smtClean="0"/>
              <a:t>2014.11.30.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2599929"/>
          </a:xfrm>
        </p:spPr>
        <p:txBody>
          <a:bodyPr/>
          <a:lstStyle/>
          <a:p>
            <a:r>
              <a:rPr lang="hu-HU" dirty="0" smtClean="0"/>
              <a:t>RFID és Telemedicina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636240"/>
          </a:xfrm>
        </p:spPr>
        <p:txBody>
          <a:bodyPr/>
          <a:lstStyle/>
          <a:p>
            <a:r>
              <a:rPr lang="hu-HU" b="1" dirty="0" smtClean="0"/>
              <a:t>Dr. Ficzere Andrea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1483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3310" y="188640"/>
            <a:ext cx="8923186" cy="691480"/>
          </a:xfrm>
        </p:spPr>
        <p:txBody>
          <a:bodyPr/>
          <a:lstStyle/>
          <a:p>
            <a:r>
              <a:rPr lang="hu-HU" sz="3400" dirty="0">
                <a:solidFill>
                  <a:srgbClr val="303030"/>
                </a:solidFill>
              </a:rPr>
              <a:t>RFID Telemedicina és RFID azonosítás </a:t>
            </a:r>
            <a:r>
              <a:rPr lang="hu-HU" sz="3400" dirty="0" smtClean="0">
                <a:solidFill>
                  <a:srgbClr val="303030"/>
                </a:solidFill>
              </a:rPr>
              <a:t>VI.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07504" y="908720"/>
            <a:ext cx="892899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lphaUcPeriod" startAt="3"/>
            </a:pPr>
            <a:r>
              <a:rPr lang="hu-HU" sz="2000" b="1" dirty="0">
                <a:solidFill>
                  <a:prstClr val="black"/>
                </a:solidFill>
              </a:rPr>
              <a:t>A beteg tartózkodási helye (otthona)</a:t>
            </a:r>
          </a:p>
          <a:p>
            <a:endParaRPr lang="hu-HU" dirty="0"/>
          </a:p>
          <a:p>
            <a:r>
              <a:rPr lang="hu-HU" dirty="0"/>
              <a:t>P</a:t>
            </a:r>
            <a:r>
              <a:rPr lang="hu-HU" dirty="0" smtClean="0"/>
              <a:t>rocesszor alapú szenzorok </a:t>
            </a:r>
            <a:r>
              <a:rPr lang="hu-HU" dirty="0"/>
              <a:t>hálózata kerül </a:t>
            </a:r>
            <a:r>
              <a:rPr lang="hu-HU" dirty="0" smtClean="0"/>
              <a:t>telepítésre a </a:t>
            </a:r>
            <a:r>
              <a:rPr lang="hu-HU" dirty="0"/>
              <a:t>beteg tartózkodási helyén (</a:t>
            </a:r>
            <a:r>
              <a:rPr lang="hu-HU" dirty="0" smtClean="0"/>
              <a:t>pl. lakásban</a:t>
            </a:r>
            <a:r>
              <a:rPr lang="hu-HU" dirty="0"/>
              <a:t>) </a:t>
            </a:r>
            <a:endParaRPr lang="hu-HU" dirty="0" smtClean="0"/>
          </a:p>
          <a:p>
            <a:pPr lvl="1"/>
            <a:r>
              <a:rPr lang="hu-HU" dirty="0" smtClean="0"/>
              <a:t>gyűjtött </a:t>
            </a:r>
            <a:r>
              <a:rPr lang="hu-HU" dirty="0"/>
              <a:t>adatok </a:t>
            </a:r>
            <a:r>
              <a:rPr lang="hu-HU" dirty="0" smtClean="0"/>
              <a:t>feldolgozása</a:t>
            </a:r>
          </a:p>
          <a:p>
            <a:pPr lvl="2"/>
            <a:r>
              <a:rPr lang="hu-HU" dirty="0" smtClean="0"/>
              <a:t>előállított és szolgáltatott </a:t>
            </a:r>
            <a:r>
              <a:rPr lang="hu-HU" dirty="0"/>
              <a:t>információk </a:t>
            </a:r>
            <a:endParaRPr lang="hu-HU" dirty="0" smtClean="0"/>
          </a:p>
          <a:p>
            <a:pPr lvl="3"/>
            <a:r>
              <a:rPr lang="hu-HU" dirty="0" smtClean="0"/>
              <a:t>feldolgozó rendszer</a:t>
            </a:r>
          </a:p>
          <a:p>
            <a:pPr lvl="3"/>
            <a:r>
              <a:rPr lang="hu-HU" dirty="0"/>
              <a:t>	</a:t>
            </a:r>
            <a:r>
              <a:rPr lang="hu-HU" dirty="0" smtClean="0"/>
              <a:t>telemedicina </a:t>
            </a:r>
            <a:r>
              <a:rPr lang="hu-HU" dirty="0"/>
              <a:t>tevékenység végzésére alkalmas </a:t>
            </a:r>
            <a:r>
              <a:rPr lang="hu-HU" dirty="0" smtClean="0"/>
              <a:t>szolgáltatások 	biztosítása</a:t>
            </a:r>
          </a:p>
          <a:p>
            <a:endParaRPr lang="hu-HU" dirty="0" smtClean="0"/>
          </a:p>
          <a:p>
            <a:r>
              <a:rPr lang="hu-HU" u="sng" dirty="0" smtClean="0"/>
              <a:t>Fontos</a:t>
            </a:r>
            <a:r>
              <a:rPr lang="hu-HU" dirty="0" smtClean="0"/>
              <a:t>: A </a:t>
            </a:r>
            <a:r>
              <a:rPr lang="hu-HU" dirty="0"/>
              <a:t>beteg azonosítása </a:t>
            </a:r>
            <a:r>
              <a:rPr lang="hu-HU" dirty="0" smtClean="0"/>
              <a:t>– </a:t>
            </a:r>
            <a:r>
              <a:rPr lang="hu-HU" b="1" dirty="0"/>
              <a:t>Ki használja az eszközt? </a:t>
            </a:r>
            <a:r>
              <a:rPr lang="hu-HU" dirty="0"/>
              <a:t>(Beteg? Családtag?) </a:t>
            </a:r>
            <a:endParaRPr lang="hu-HU" dirty="0" smtClean="0"/>
          </a:p>
          <a:p>
            <a:r>
              <a:rPr lang="hu-HU" i="1" dirty="0" smtClean="0"/>
              <a:t>(a beteg </a:t>
            </a:r>
            <a:r>
              <a:rPr lang="hu-HU" i="1" dirty="0"/>
              <a:t>nem </a:t>
            </a:r>
            <a:r>
              <a:rPr lang="hu-HU" i="1" dirty="0" smtClean="0"/>
              <a:t>az egészségügyi </a:t>
            </a:r>
            <a:r>
              <a:rPr lang="hu-HU" i="1" dirty="0"/>
              <a:t>szolgáltatónál jelent meg, hanem </a:t>
            </a:r>
            <a:r>
              <a:rPr lang="hu-HU" i="1" dirty="0" smtClean="0"/>
              <a:t>például otthonában tartózkodik)</a:t>
            </a:r>
          </a:p>
          <a:p>
            <a:endParaRPr lang="hu-HU" i="1" dirty="0"/>
          </a:p>
          <a:p>
            <a:endParaRPr lang="hu-HU" i="1" dirty="0" smtClean="0"/>
          </a:p>
          <a:p>
            <a:r>
              <a:rPr lang="hu-HU" b="1" dirty="0" smtClean="0"/>
              <a:t>RFID  - a telemedicina eszköz használójának azonosítására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RFID címkék a perifériás eszközökön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RFID olvasók a beteg csuklóján elhelyezett karszalagokban</a:t>
            </a:r>
          </a:p>
        </p:txBody>
      </p:sp>
      <p:sp>
        <p:nvSpPr>
          <p:cNvPr id="5" name="Jobbra nyíl 4"/>
          <p:cNvSpPr/>
          <p:nvPr/>
        </p:nvSpPr>
        <p:spPr>
          <a:xfrm>
            <a:off x="1379389" y="2964564"/>
            <a:ext cx="489204" cy="242316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54" y="2316864"/>
            <a:ext cx="530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10" y="2132856"/>
            <a:ext cx="530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633" y="2640714"/>
            <a:ext cx="53022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Lefelé nyíl 5"/>
          <p:cNvSpPr/>
          <p:nvPr/>
        </p:nvSpPr>
        <p:spPr>
          <a:xfrm>
            <a:off x="321638" y="4293096"/>
            <a:ext cx="242316" cy="489204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938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31758" y="260648"/>
            <a:ext cx="8432940" cy="836712"/>
          </a:xfrm>
        </p:spPr>
        <p:txBody>
          <a:bodyPr/>
          <a:lstStyle/>
          <a:p>
            <a:r>
              <a:rPr lang="hu-HU" sz="3400" dirty="0" smtClean="0">
                <a:solidFill>
                  <a:srgbClr val="303030"/>
                </a:solidFill>
              </a:rPr>
              <a:t>Telemedicina </a:t>
            </a:r>
            <a:r>
              <a:rPr lang="hu-HU" sz="3400" dirty="0">
                <a:solidFill>
                  <a:srgbClr val="303030"/>
                </a:solidFill>
              </a:rPr>
              <a:t>és RFID azonosítás </a:t>
            </a:r>
            <a:r>
              <a:rPr lang="hu-HU" sz="3400" dirty="0" smtClean="0">
                <a:solidFill>
                  <a:srgbClr val="303030"/>
                </a:solidFill>
              </a:rPr>
              <a:t>VII.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323528" y="1222300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Orvostechnikai készülékek – nincs azonosítási lehetőség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n</a:t>
            </a:r>
            <a:r>
              <a:rPr lang="hu-HU" dirty="0" smtClean="0"/>
              <a:t>agy mennyiségben gyártott eszközök  - olcsók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</a:t>
            </a:r>
            <a:r>
              <a:rPr lang="hu-HU" dirty="0" smtClean="0"/>
              <a:t>etegek önellenőrzésére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speciális igények az eszközök azonosítására (egyedi termékek) – drágább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r>
              <a:rPr lang="hu-HU" u="sng" dirty="0" smtClean="0"/>
              <a:t>Megoldás: </a:t>
            </a:r>
          </a:p>
          <a:p>
            <a:r>
              <a:rPr lang="hu-HU" dirty="0" smtClean="0"/>
              <a:t>Bőr alá ültetett </a:t>
            </a:r>
            <a:r>
              <a:rPr lang="hu-HU" dirty="0"/>
              <a:t>vagy </a:t>
            </a:r>
            <a:r>
              <a:rPr lang="hu-HU" dirty="0" smtClean="0"/>
              <a:t>karkötőn </a:t>
            </a:r>
            <a:r>
              <a:rPr lang="hu-HU" dirty="0"/>
              <a:t>viselt </a:t>
            </a:r>
            <a:r>
              <a:rPr lang="hu-HU" dirty="0" err="1" smtClean="0"/>
              <a:t>RFID-tag</a:t>
            </a:r>
            <a:r>
              <a:rPr lang="hu-HU" dirty="0" smtClean="0"/>
              <a:t> </a:t>
            </a:r>
            <a:r>
              <a:rPr lang="hu-HU" dirty="0"/>
              <a:t>és a </a:t>
            </a:r>
            <a:r>
              <a:rPr lang="hu-HU" dirty="0" smtClean="0"/>
              <a:t>műszerbe épített leolvasó</a:t>
            </a:r>
          </a:p>
          <a:p>
            <a:endParaRPr lang="hu-HU" dirty="0"/>
          </a:p>
          <a:p>
            <a:endParaRPr lang="hu-HU" u="sng" dirty="0" smtClean="0"/>
          </a:p>
          <a:p>
            <a:r>
              <a:rPr lang="hu-HU" u="sng" dirty="0" smtClean="0"/>
              <a:t>Célszerű architektúra: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Mérőkészülékek (saját fejlesztésű)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Szenzorok </a:t>
            </a:r>
            <a:r>
              <a:rPr lang="hu-HU" dirty="0" smtClean="0"/>
              <a:t>(folyamatosan </a:t>
            </a:r>
            <a:r>
              <a:rPr lang="hu-HU" dirty="0"/>
              <a:t>viselhető </a:t>
            </a:r>
            <a:r>
              <a:rPr lang="hu-H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R</a:t>
            </a:r>
            <a:r>
              <a:rPr lang="hu-HU" dirty="0" smtClean="0"/>
              <a:t>endszerbe </a:t>
            </a:r>
            <a:r>
              <a:rPr lang="hu-HU" dirty="0"/>
              <a:t>integrálható eszközök (</a:t>
            </a:r>
            <a:r>
              <a:rPr lang="hu-HU" dirty="0" smtClean="0"/>
              <a:t>harmadik </a:t>
            </a:r>
            <a:r>
              <a:rPr lang="hu-HU" dirty="0"/>
              <a:t>gyártó által </a:t>
            </a:r>
            <a:r>
              <a:rPr lang="hu-HU" dirty="0" smtClean="0"/>
              <a:t>tervezett)</a:t>
            </a:r>
          </a:p>
        </p:txBody>
      </p:sp>
      <p:sp>
        <p:nvSpPr>
          <p:cNvPr id="4" name="Lefelé nyíl 3"/>
          <p:cNvSpPr/>
          <p:nvPr/>
        </p:nvSpPr>
        <p:spPr>
          <a:xfrm>
            <a:off x="610400" y="3196406"/>
            <a:ext cx="242316" cy="489204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7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835496"/>
          </a:xfrm>
        </p:spPr>
        <p:txBody>
          <a:bodyPr/>
          <a:lstStyle/>
          <a:p>
            <a:r>
              <a:rPr lang="hu-HU" sz="4000" dirty="0" smtClean="0"/>
              <a:t>Telemedicina I.</a:t>
            </a:r>
            <a:endParaRPr lang="hu-HU" sz="4000" dirty="0"/>
          </a:p>
        </p:txBody>
      </p:sp>
      <p:sp>
        <p:nvSpPr>
          <p:cNvPr id="5" name="Téglalap 4"/>
          <p:cNvSpPr/>
          <p:nvPr/>
        </p:nvSpPr>
        <p:spPr>
          <a:xfrm>
            <a:off x="467544" y="1412776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400" dirty="0"/>
              <a:t>Távközlési és informatikai technológiák alkalmazása az egészségügyi ellátás javítása érdekében akkor, amikor a résztvevők között lényeges távolságot kell áthidalni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Olyan </a:t>
            </a:r>
            <a:r>
              <a:rPr lang="hu-HU" sz="2400" dirty="0"/>
              <a:t>infó-kommunikációs eszközzel támogatott tudásmegosztáson alapuló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/>
              <a:t>diagnosztikai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/>
              <a:t>terápiás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400" dirty="0"/>
              <a:t>távfelügyeleti eljárás, </a:t>
            </a:r>
          </a:p>
          <a:p>
            <a:pPr algn="just"/>
            <a:r>
              <a:rPr lang="hu-HU" sz="2400" dirty="0" smtClean="0"/>
              <a:t>melyben </a:t>
            </a:r>
            <a:r>
              <a:rPr lang="hu-HU" sz="2400" dirty="0"/>
              <a:t>az egészségügyi szakszemélyzet beteg melletti jelenlétét on-line elektronikus kapcsolaton keresztül távolról </a:t>
            </a:r>
            <a:r>
              <a:rPr lang="hu-HU" sz="2400" dirty="0" smtClean="0"/>
              <a:t>pótolják.</a:t>
            </a:r>
            <a:endParaRPr lang="hu-HU" sz="240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284984"/>
            <a:ext cx="2043237" cy="147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94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hu-HU" sz="4000" dirty="0" smtClean="0"/>
              <a:t>RFID</a:t>
            </a:r>
            <a:endParaRPr lang="hu-HU" sz="4000" dirty="0"/>
          </a:p>
        </p:txBody>
      </p:sp>
      <p:sp>
        <p:nvSpPr>
          <p:cNvPr id="3" name="Téglalap 2"/>
          <p:cNvSpPr/>
          <p:nvPr/>
        </p:nvSpPr>
        <p:spPr>
          <a:xfrm>
            <a:off x="179512" y="1124744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Az RFID </a:t>
            </a:r>
            <a:r>
              <a:rPr lang="hu-HU" b="1" dirty="0"/>
              <a:t>technológia alkalmazásának területei az egészségügyi </a:t>
            </a:r>
            <a:r>
              <a:rPr lang="hu-HU" b="1" dirty="0" smtClean="0"/>
              <a:t>intézményekben:</a:t>
            </a:r>
          </a:p>
          <a:p>
            <a:endParaRPr lang="hu-HU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Várakozási idő csökkentése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Betegirányítás folyamatossága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Beteg-beosztás – Hol van a beteg?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Műtétek időbeosztása – optimalizálás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Eszközeik, értékeik védelme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Vérellátás biztonságossá és gyorsabbá tétele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Műtétek során használt eszközök nyomon követése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Gyógyszerbiztonság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Egészségügyi dolgozók védelme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Gazdasági oldalon veszteségeik csökkentése, eszközmenedzsment, készletek feltöltése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Biztonság – Sürgősségi ellátás, Idős, beteg, </a:t>
            </a:r>
            <a:r>
              <a:rPr lang="hu-HU" dirty="0" err="1"/>
              <a:t>demens</a:t>
            </a:r>
            <a:r>
              <a:rPr lang="hu-HU" dirty="0"/>
              <a:t>, stb. betegek ellátása, gondozása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Rehabilitáció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/>
              <a:t>Fizető-betegellátás</a:t>
            </a: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751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7758" y="847364"/>
            <a:ext cx="6868484" cy="516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59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35496"/>
          </a:xfrm>
        </p:spPr>
        <p:txBody>
          <a:bodyPr/>
          <a:lstStyle/>
          <a:p>
            <a:r>
              <a:rPr lang="hu-HU" sz="4000" dirty="0" smtClean="0"/>
              <a:t>Telemedicina és RFID azonosítás I.</a:t>
            </a:r>
            <a:endParaRPr lang="hu-HU" sz="400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512" y="1268760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Az RFID technológia  alkalmazása a </a:t>
            </a:r>
            <a:r>
              <a:rPr lang="hu-HU" dirty="0" err="1" smtClean="0"/>
              <a:t>telemedicinában</a:t>
            </a:r>
            <a:r>
              <a:rPr lang="hu-HU" dirty="0" smtClean="0"/>
              <a:t> </a:t>
            </a:r>
          </a:p>
          <a:p>
            <a:endParaRPr lang="hu-HU" dirty="0" smtClean="0"/>
          </a:p>
          <a:p>
            <a:r>
              <a:rPr lang="hu-HU" dirty="0" smtClean="0"/>
              <a:t>Széles sávú vezeték </a:t>
            </a:r>
            <a:r>
              <a:rPr lang="hu-HU" dirty="0"/>
              <a:t>nélküli </a:t>
            </a:r>
            <a:r>
              <a:rPr lang="hu-HU" dirty="0" smtClean="0"/>
              <a:t>hálózat + mobil </a:t>
            </a:r>
            <a:r>
              <a:rPr lang="hu-HU" dirty="0"/>
              <a:t>számítástechnikai </a:t>
            </a:r>
            <a:r>
              <a:rPr lang="hu-HU" dirty="0" smtClean="0"/>
              <a:t>megoldások  (3G, Wi-Fi, </a:t>
            </a:r>
            <a:r>
              <a:rPr lang="hu-HU" dirty="0" err="1" smtClean="0"/>
              <a:t>WiMAX</a:t>
            </a:r>
            <a:r>
              <a:rPr lang="hu-HU" dirty="0" smtClean="0"/>
              <a:t>)</a:t>
            </a:r>
          </a:p>
          <a:p>
            <a:r>
              <a:rPr lang="hu-HU" dirty="0"/>
              <a:t>	</a:t>
            </a:r>
            <a:r>
              <a:rPr lang="hu-HU" dirty="0" smtClean="0"/>
              <a:t>	   Alapvető egészségügyi információk </a:t>
            </a:r>
            <a:r>
              <a:rPr lang="hu-HU" dirty="0"/>
              <a:t>bárhol és </a:t>
            </a:r>
            <a:r>
              <a:rPr lang="hu-HU" dirty="0" smtClean="0"/>
              <a:t>bármikor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RFID, Bluetooth, </a:t>
            </a:r>
            <a:r>
              <a:rPr lang="hu-HU" dirty="0" err="1"/>
              <a:t>ZigBee</a:t>
            </a:r>
            <a:r>
              <a:rPr lang="hu-HU" dirty="0"/>
              <a:t>, és a vezeték nélküli </a:t>
            </a:r>
            <a:r>
              <a:rPr lang="hu-HU" dirty="0" smtClean="0"/>
              <a:t>hálózatok tovább </a:t>
            </a:r>
            <a:r>
              <a:rPr lang="hu-HU" dirty="0"/>
              <a:t>bővítik a potenciált </a:t>
            </a:r>
            <a:endParaRPr lang="hu-HU" dirty="0" smtClean="0"/>
          </a:p>
          <a:p>
            <a:endParaRPr lang="hu-HU" dirty="0"/>
          </a:p>
          <a:p>
            <a:r>
              <a:rPr lang="hu-HU" dirty="0"/>
              <a:t>	</a:t>
            </a:r>
            <a:r>
              <a:rPr lang="hu-HU" dirty="0" smtClean="0"/>
              <a:t>	   Integráció új </a:t>
            </a:r>
            <a:r>
              <a:rPr lang="hu-HU" dirty="0"/>
              <a:t>mobil egészségügyi rendszerekkel </a:t>
            </a:r>
            <a:endParaRPr lang="hu-HU" dirty="0" smtClean="0"/>
          </a:p>
          <a:p>
            <a:endParaRPr lang="hu-HU" dirty="0"/>
          </a:p>
          <a:p>
            <a:r>
              <a:rPr lang="hu-HU" dirty="0" err="1"/>
              <a:t>Wireless</a:t>
            </a:r>
            <a:r>
              <a:rPr lang="hu-HU" dirty="0"/>
              <a:t> </a:t>
            </a:r>
            <a:r>
              <a:rPr lang="hu-HU" dirty="0" err="1"/>
              <a:t>Sensor</a:t>
            </a:r>
            <a:r>
              <a:rPr lang="hu-HU" dirty="0"/>
              <a:t> </a:t>
            </a:r>
            <a:r>
              <a:rPr lang="hu-HU" dirty="0" err="1"/>
              <a:t>Networks</a:t>
            </a:r>
            <a:r>
              <a:rPr lang="hu-HU" dirty="0"/>
              <a:t> (</a:t>
            </a:r>
            <a:r>
              <a:rPr lang="hu-HU" dirty="0" smtClean="0"/>
              <a:t>WSN</a:t>
            </a:r>
            <a:r>
              <a:rPr lang="hu-HU" dirty="0"/>
              <a:t>) </a:t>
            </a:r>
            <a:r>
              <a:rPr lang="hu-HU" dirty="0" smtClean="0"/>
              <a:t>- több </a:t>
            </a:r>
            <a:r>
              <a:rPr lang="hu-HU" dirty="0"/>
              <a:t>szenzorból álló vezeték nélküli </a:t>
            </a:r>
            <a:r>
              <a:rPr lang="hu-HU" dirty="0" smtClean="0"/>
              <a:t>							szenzorhálózat </a:t>
            </a:r>
          </a:p>
          <a:p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könnyen </a:t>
            </a:r>
            <a:r>
              <a:rPr lang="hu-HU" dirty="0"/>
              <a:t>és olcsón </a:t>
            </a:r>
            <a:r>
              <a:rPr lang="hu-HU" dirty="0" smtClean="0"/>
              <a:t>telepíthető (nehezen megközelíthető helyeken is)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/>
              <a:t>számos </a:t>
            </a:r>
            <a:r>
              <a:rPr lang="hu-HU" dirty="0"/>
              <a:t>területen alkalmazható </a:t>
            </a:r>
            <a:r>
              <a:rPr lang="hu-HU" dirty="0" smtClean="0"/>
              <a:t>(szeizmikus </a:t>
            </a:r>
            <a:r>
              <a:rPr lang="hu-HU" dirty="0"/>
              <a:t>tevékenységek, akusztikus és radarjelek monitorozása </a:t>
            </a:r>
            <a:r>
              <a:rPr lang="hu-HU" dirty="0" smtClean="0"/>
              <a:t>, </a:t>
            </a:r>
            <a:r>
              <a:rPr lang="hu-HU" dirty="0" err="1" smtClean="0"/>
              <a:t>stb</a:t>
            </a:r>
            <a:r>
              <a:rPr lang="hu-HU" dirty="0" smtClean="0"/>
              <a:t>…)</a:t>
            </a:r>
            <a:endParaRPr lang="hu-HU" dirty="0"/>
          </a:p>
        </p:txBody>
      </p:sp>
      <p:sp>
        <p:nvSpPr>
          <p:cNvPr id="5" name="Lefelé nyíl 4"/>
          <p:cNvSpPr/>
          <p:nvPr/>
        </p:nvSpPr>
        <p:spPr>
          <a:xfrm rot="16200000">
            <a:off x="1802997" y="2176567"/>
            <a:ext cx="242316" cy="489204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741720" y="3532480"/>
            <a:ext cx="317500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2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91480"/>
          </a:xfrm>
        </p:spPr>
        <p:txBody>
          <a:bodyPr/>
          <a:lstStyle/>
          <a:p>
            <a:r>
              <a:rPr lang="hu-HU" sz="4000" dirty="0" smtClean="0">
                <a:solidFill>
                  <a:srgbClr val="303030"/>
                </a:solidFill>
              </a:rPr>
              <a:t>Telemedicina </a:t>
            </a:r>
            <a:r>
              <a:rPr lang="hu-HU" sz="4000" dirty="0">
                <a:solidFill>
                  <a:srgbClr val="303030"/>
                </a:solidFill>
              </a:rPr>
              <a:t>és RFID azonosítás </a:t>
            </a:r>
            <a:r>
              <a:rPr lang="hu-HU" sz="4000" dirty="0" smtClean="0">
                <a:solidFill>
                  <a:srgbClr val="303030"/>
                </a:solidFill>
              </a:rPr>
              <a:t>II</a:t>
            </a:r>
            <a:r>
              <a:rPr lang="hu-HU" sz="4000" dirty="0">
                <a:solidFill>
                  <a:srgbClr val="303030"/>
                </a:solidFill>
              </a:rPr>
              <a:t>.</a:t>
            </a:r>
            <a:endParaRPr lang="hu-HU" sz="400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07504" y="908720"/>
            <a:ext cx="892899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/>
              <a:t>A szenzorok </a:t>
            </a:r>
            <a:r>
              <a:rPr lang="hu-HU" b="1" dirty="0" smtClean="0"/>
              <a:t>= a hálózat csomópontjai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a kommunikációs eszközök alapvető összetevői</a:t>
            </a:r>
            <a:endParaRPr lang="hu-H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elsődleges </a:t>
            </a:r>
            <a:r>
              <a:rPr lang="hu-HU" dirty="0"/>
              <a:t>szerepük az érzékelés,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képesek </a:t>
            </a:r>
            <a:r>
              <a:rPr lang="hu-HU" dirty="0"/>
              <a:t>korlátozott mennyiségű információ feldolgozására, </a:t>
            </a:r>
            <a:endParaRPr lang="hu-H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k</a:t>
            </a:r>
            <a:r>
              <a:rPr lang="hu-HU" dirty="0" smtClean="0"/>
              <a:t>épesek vezeték </a:t>
            </a:r>
            <a:r>
              <a:rPr lang="hu-HU" dirty="0"/>
              <a:t>nélküli </a:t>
            </a:r>
            <a:r>
              <a:rPr lang="hu-HU" dirty="0" smtClean="0"/>
              <a:t>kommunikációra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egy fizikai mennyiséget (pl. hőmérséklet, távolság, </a:t>
            </a:r>
            <a:r>
              <a:rPr lang="hu-HU" dirty="0" smtClean="0"/>
              <a:t>nyomás, páratartalom</a:t>
            </a:r>
            <a:r>
              <a:rPr lang="hu-HU" dirty="0"/>
              <a:t>, gyorsulás) </a:t>
            </a:r>
            <a:r>
              <a:rPr lang="hu-HU" dirty="0" smtClean="0"/>
              <a:t>jobban </a:t>
            </a:r>
            <a:r>
              <a:rPr lang="hu-HU" dirty="0"/>
              <a:t>felhasználható, </a:t>
            </a:r>
            <a:r>
              <a:rPr lang="hu-HU" dirty="0" smtClean="0"/>
              <a:t>ill. jobban </a:t>
            </a:r>
            <a:r>
              <a:rPr lang="hu-HU" dirty="0"/>
              <a:t>kiértékelhető (általában elektromos) jellé alakít </a:t>
            </a:r>
            <a:r>
              <a:rPr lang="hu-HU" dirty="0" smtClean="0"/>
              <a:t>át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Beszélhetünk: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Szenzorrendszerről (több </a:t>
            </a:r>
            <a:r>
              <a:rPr lang="hu-HU" dirty="0"/>
              <a:t>mérő és kiértékelő komponensből álló </a:t>
            </a:r>
            <a:r>
              <a:rPr lang="hu-HU" dirty="0" smtClean="0"/>
              <a:t>rendszer)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/>
              <a:t>Multi szenzorrendszerről (egy eszközbe épített többféle </a:t>
            </a:r>
            <a:r>
              <a:rPr lang="hu-HU" dirty="0" smtClean="0"/>
              <a:t>szenzor – moduláris felépítés)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dirty="0"/>
          </a:p>
          <a:p>
            <a:r>
              <a:rPr lang="hu-HU" b="1" dirty="0" smtClean="0"/>
              <a:t>A szenzorok </a:t>
            </a:r>
            <a:r>
              <a:rPr lang="hu-HU" b="1" dirty="0"/>
              <a:t>integrálhatók RFID </a:t>
            </a:r>
            <a:r>
              <a:rPr lang="hu-HU" b="1" dirty="0" err="1" smtClean="0"/>
              <a:t>tag-ekkel</a:t>
            </a:r>
            <a:r>
              <a:rPr lang="hu-HU" dirty="0" smtClean="0"/>
              <a:t>  </a:t>
            </a:r>
            <a:r>
              <a:rPr lang="hu-HU" dirty="0"/>
              <a:t> </a:t>
            </a:r>
            <a:r>
              <a:rPr lang="hu-HU" dirty="0" smtClean="0"/>
              <a:t>          számos </a:t>
            </a:r>
            <a:r>
              <a:rPr lang="hu-HU" dirty="0"/>
              <a:t>területen </a:t>
            </a:r>
            <a:r>
              <a:rPr lang="hu-HU" dirty="0" smtClean="0"/>
              <a:t>felhasználhatók: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ellátási </a:t>
            </a:r>
            <a:r>
              <a:rPr lang="hu-HU" dirty="0"/>
              <a:t>lánc (pl. fagyasztott termékek nyomon követése), </a:t>
            </a:r>
            <a:endParaRPr lang="hu-H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környezet </a:t>
            </a:r>
            <a:r>
              <a:rPr lang="hu-HU" dirty="0"/>
              <a:t>felügyelete (erdőtüzek észlelése), </a:t>
            </a:r>
            <a:endParaRPr lang="hu-H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dirty="0" smtClean="0"/>
              <a:t>automatikus </a:t>
            </a:r>
            <a:r>
              <a:rPr lang="hu-HU" dirty="0"/>
              <a:t>elektronikai rendszerek, </a:t>
            </a:r>
            <a:endParaRPr lang="hu-HU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u-HU" sz="2000" b="1" dirty="0" smtClean="0"/>
              <a:t>telemedicina</a:t>
            </a:r>
            <a:r>
              <a:rPr lang="hu-HU" dirty="0" smtClean="0"/>
              <a:t>, </a:t>
            </a:r>
            <a:r>
              <a:rPr lang="hu-HU" dirty="0" err="1" smtClean="0"/>
              <a:t>stb</a:t>
            </a:r>
            <a:r>
              <a:rPr lang="hu-HU" dirty="0" smtClean="0"/>
              <a:t>…[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hu-H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/>
          </a:p>
          <a:p>
            <a:endParaRPr lang="hu-HU" dirty="0"/>
          </a:p>
        </p:txBody>
      </p:sp>
      <p:sp>
        <p:nvSpPr>
          <p:cNvPr id="5" name="Jobbra nyíl 4"/>
          <p:cNvSpPr/>
          <p:nvPr/>
        </p:nvSpPr>
        <p:spPr>
          <a:xfrm>
            <a:off x="4788024" y="4547330"/>
            <a:ext cx="489204" cy="242316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01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9532" y="260648"/>
            <a:ext cx="8424936" cy="763488"/>
          </a:xfrm>
        </p:spPr>
        <p:txBody>
          <a:bodyPr/>
          <a:lstStyle/>
          <a:p>
            <a:r>
              <a:rPr lang="hu-HU" sz="4000" dirty="0" smtClean="0">
                <a:solidFill>
                  <a:srgbClr val="303030"/>
                </a:solidFill>
              </a:rPr>
              <a:t>Telemedicina </a:t>
            </a:r>
            <a:r>
              <a:rPr lang="hu-HU" sz="4000" dirty="0">
                <a:solidFill>
                  <a:srgbClr val="303030"/>
                </a:solidFill>
              </a:rPr>
              <a:t>és RFID azonosítás </a:t>
            </a:r>
            <a:r>
              <a:rPr lang="hu-HU" sz="4000" dirty="0" smtClean="0">
                <a:solidFill>
                  <a:srgbClr val="303030"/>
                </a:solidFill>
              </a:rPr>
              <a:t>III.</a:t>
            </a:r>
            <a:endParaRPr lang="hu-HU" sz="400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79512" y="1949624"/>
            <a:ext cx="878497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/>
              <a:t>Telemedicina szolgáltatás  - RFID technológia alkalmazása: </a:t>
            </a:r>
          </a:p>
          <a:p>
            <a:endParaRPr lang="hu-HU" sz="2800" dirty="0"/>
          </a:p>
          <a:p>
            <a:pPr marL="514350" indent="-514350">
              <a:buFont typeface="+mj-lt"/>
              <a:buAutoNum type="alphaUcPeriod"/>
            </a:pPr>
            <a:r>
              <a:rPr lang="hu-HU" sz="2800" dirty="0" smtClean="0"/>
              <a:t>Eszköz szolgáltató</a:t>
            </a:r>
          </a:p>
          <a:p>
            <a:pPr marL="514350" indent="-514350">
              <a:buFont typeface="+mj-lt"/>
              <a:buAutoNum type="alphaUcPeriod"/>
            </a:pPr>
            <a:r>
              <a:rPr lang="hu-HU" sz="2800" dirty="0" smtClean="0"/>
              <a:t>Az egészségügyi ellátó</a:t>
            </a:r>
          </a:p>
          <a:p>
            <a:pPr marL="514350" indent="-514350">
              <a:buFont typeface="+mj-lt"/>
              <a:buAutoNum type="alphaUcPeriod"/>
            </a:pPr>
            <a:r>
              <a:rPr lang="hu-HU" sz="2800" dirty="0" smtClean="0"/>
              <a:t>A beteg tartózkodási helye (otthona)</a:t>
            </a:r>
          </a:p>
        </p:txBody>
      </p:sp>
    </p:spTree>
    <p:extLst>
      <p:ext uri="{BB962C8B-B14F-4D97-AF65-F5344CB8AC3E}">
        <p14:creationId xmlns:p14="http://schemas.microsoft.com/office/powerpoint/2010/main" val="239754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1212" y="260648"/>
            <a:ext cx="8229600" cy="763488"/>
          </a:xfrm>
        </p:spPr>
        <p:txBody>
          <a:bodyPr/>
          <a:lstStyle/>
          <a:p>
            <a:r>
              <a:rPr lang="hu-HU" sz="3400" dirty="0">
                <a:solidFill>
                  <a:srgbClr val="303030"/>
                </a:solidFill>
              </a:rPr>
              <a:t>RFID Telemedicina és RFID azonosítás </a:t>
            </a:r>
            <a:r>
              <a:rPr lang="hu-HU" sz="3400" dirty="0" smtClean="0">
                <a:solidFill>
                  <a:srgbClr val="303030"/>
                </a:solidFill>
              </a:rPr>
              <a:t>IV.</a:t>
            </a:r>
            <a:endParaRPr lang="hu-HU" sz="400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63524" y="2001907"/>
            <a:ext cx="878497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2000" b="1" dirty="0" smtClean="0"/>
              <a:t>Telemedicina szolgáltatás  - RFID technológia alkalmazása: </a:t>
            </a:r>
          </a:p>
          <a:p>
            <a:pPr algn="just"/>
            <a:endParaRPr lang="hu-HU" sz="2000" b="1" dirty="0" smtClean="0"/>
          </a:p>
          <a:p>
            <a:pPr marL="514350" indent="-514350" algn="just">
              <a:buFont typeface="+mj-lt"/>
              <a:buAutoNum type="alphaUcPeriod"/>
            </a:pPr>
            <a:r>
              <a:rPr lang="hu-HU" sz="2000" b="1" dirty="0" smtClean="0"/>
              <a:t>Eszköz szolgáltató - </a:t>
            </a:r>
            <a:r>
              <a:rPr lang="hu-HU" sz="2000" dirty="0" smtClean="0"/>
              <a:t>Perifériás eszközök gyártója/értékesítője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 smtClean="0"/>
              <a:t>Eszközök </a:t>
            </a:r>
            <a:r>
              <a:rPr lang="hu-HU" sz="2000" dirty="0"/>
              <a:t>ellátása RFID címkékkel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Adatok </a:t>
            </a:r>
            <a:r>
              <a:rPr lang="hu-HU" sz="2000" dirty="0" smtClean="0"/>
              <a:t>rögzítése  </a:t>
            </a:r>
            <a:r>
              <a:rPr lang="hu-HU" sz="2000" dirty="0"/>
              <a:t>a </a:t>
            </a:r>
            <a:r>
              <a:rPr lang="hu-HU" sz="2000" dirty="0" smtClean="0"/>
              <a:t>címkéken (gyártó, típus, gyártási szám, </a:t>
            </a:r>
            <a:r>
              <a:rPr lang="hu-HU" sz="2000" dirty="0" err="1" smtClean="0"/>
              <a:t>stb</a:t>
            </a:r>
            <a:r>
              <a:rPr lang="hu-HU" sz="2000" dirty="0" smtClean="0"/>
              <a:t>…)</a:t>
            </a:r>
            <a:endParaRPr lang="hu-HU" sz="2000" dirty="0"/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000" dirty="0"/>
              <a:t>Kiadás/értékesítés előtt az RFID kapukon keresztül </a:t>
            </a:r>
            <a:r>
              <a:rPr lang="hu-HU" sz="2000" dirty="0" smtClean="0"/>
              <a:t>azonosítás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49981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63488"/>
          </a:xfrm>
        </p:spPr>
        <p:txBody>
          <a:bodyPr/>
          <a:lstStyle/>
          <a:p>
            <a:r>
              <a:rPr lang="hu-HU" sz="3400" dirty="0">
                <a:solidFill>
                  <a:srgbClr val="303030"/>
                </a:solidFill>
              </a:rPr>
              <a:t>RFID Telemedicina és RFID azonosítás </a:t>
            </a:r>
            <a:r>
              <a:rPr lang="hu-HU" sz="3400" dirty="0" smtClean="0">
                <a:solidFill>
                  <a:srgbClr val="303030"/>
                </a:solidFill>
              </a:rPr>
              <a:t>V.</a:t>
            </a:r>
            <a:endParaRPr lang="hu-HU" sz="4000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RFSUGMED</a:t>
            </a:r>
            <a:endParaRPr lang="hu-HU"/>
          </a:p>
        </p:txBody>
      </p:sp>
      <p:sp>
        <p:nvSpPr>
          <p:cNvPr id="4" name="Téglalap 3"/>
          <p:cNvSpPr/>
          <p:nvPr/>
        </p:nvSpPr>
        <p:spPr>
          <a:xfrm>
            <a:off x="163524" y="836714"/>
            <a:ext cx="8784976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Telemedicina szolgáltatás  - RFID technológia alkalmazása: </a:t>
            </a:r>
          </a:p>
          <a:p>
            <a:pPr marL="514350" indent="-514350">
              <a:buFont typeface="+mj-lt"/>
              <a:buAutoNum type="alphaUcPeriod"/>
            </a:pPr>
            <a:endParaRPr lang="hu-HU" dirty="0" smtClean="0"/>
          </a:p>
          <a:p>
            <a:pPr marL="514350" indent="-514350">
              <a:buFont typeface="+mj-lt"/>
              <a:buAutoNum type="alphaUcPeriod" startAt="2"/>
            </a:pPr>
            <a:r>
              <a:rPr lang="hu-HU" sz="2000" b="1" dirty="0" smtClean="0"/>
              <a:t>Az </a:t>
            </a:r>
            <a:r>
              <a:rPr lang="hu-HU" sz="2000" b="1" dirty="0"/>
              <a:t>egészségügyi </a:t>
            </a:r>
            <a:r>
              <a:rPr lang="hu-HU" sz="2000" b="1" dirty="0" smtClean="0"/>
              <a:t>ellátó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/>
              <a:t>E</a:t>
            </a:r>
            <a:r>
              <a:rPr lang="hu-HU" dirty="0" smtClean="0"/>
              <a:t>szköz beérkezése az egészségügyi ellátóhoz – Bejáratnál elhelyezett RFID kapu  - RFID azonosítás </a:t>
            </a:r>
            <a:r>
              <a:rPr lang="hu-HU" sz="1600" i="1" dirty="0" smtClean="0"/>
              <a:t>(Szolgáltató által az RFID címkére feltöltött adatok alapján)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Raktárban való elhelyezés – RFID azonosítás - </a:t>
            </a:r>
            <a:r>
              <a:rPr lang="hu-HU" dirty="0"/>
              <a:t>R</a:t>
            </a:r>
            <a:r>
              <a:rPr lang="hu-HU" dirty="0" smtClean="0"/>
              <a:t>aktár bejáratánál elhelyezett RFID kapuk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Telemedicina szolgáltatásba vonás – Értesítés küldés a raktárba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RFID azonosítás – Raktár kijárat – RFID kapuk)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Eszköz orvos általi kiadása a beteg részére – Beteghez tartozó adatok rögzítése az RFID címkéken (írható-olvasható RFID tag)</a:t>
            </a:r>
          </a:p>
          <a:p>
            <a:pPr marL="971550" lvl="1" indent="-5143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dirty="0" smtClean="0"/>
              <a:t>Eszköz kiadása az egészségügyi ellátóból – Kijáratnál elhelyezett RFID kapu – RFID azonosítás (Szolgáltató által rögzített adatok + Orvos által rögzített adatok)</a:t>
            </a:r>
          </a:p>
          <a:p>
            <a:pPr lvl="1"/>
            <a:endParaRPr lang="hu-HU" dirty="0"/>
          </a:p>
          <a:p>
            <a:pPr marL="514350" indent="-514350">
              <a:buFont typeface="+mj-lt"/>
              <a:buAutoNum type="alphaUcPeriod" startAt="2"/>
            </a:pPr>
            <a:endParaRPr lang="hu-HU" dirty="0" smtClean="0"/>
          </a:p>
          <a:p>
            <a:pPr marL="742950" lvl="1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132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Ügyvezető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Ügyvezető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Ügyvezető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3196</TotalTime>
  <Words>574</Words>
  <Application>Microsoft Office PowerPoint</Application>
  <PresentationFormat>Diavetítés a képernyőre (4:3 oldalarány)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Ügyvezető</vt:lpstr>
      <vt:lpstr>RFID és Telemedicina</vt:lpstr>
      <vt:lpstr>Telemedicina I.</vt:lpstr>
      <vt:lpstr>RFID</vt:lpstr>
      <vt:lpstr>PowerPoint bemutató</vt:lpstr>
      <vt:lpstr>Telemedicina és RFID azonosítás I.</vt:lpstr>
      <vt:lpstr>Telemedicina és RFID azonosítás II.</vt:lpstr>
      <vt:lpstr>Telemedicina és RFID azonosítás III.</vt:lpstr>
      <vt:lpstr>RFID Telemedicina és RFID azonosítás IV.</vt:lpstr>
      <vt:lpstr>RFID Telemedicina és RFID azonosítás V.</vt:lpstr>
      <vt:lpstr>RFID Telemedicina és RFID azonosítás VI.</vt:lpstr>
      <vt:lpstr>Telemedicina és RFID azonosítás VII.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RFID és Telemedicina</dc:title>
  <dc:creator>klaraseregi</dc:creator>
  <cp:lastModifiedBy>klaraseregi</cp:lastModifiedBy>
  <cp:revision>44</cp:revision>
  <dcterms:created xsi:type="dcterms:W3CDTF">2014-11-16T18:33:35Z</dcterms:created>
  <dcterms:modified xsi:type="dcterms:W3CDTF">2014-11-30T14:09:08Z</dcterms:modified>
</cp:coreProperties>
</file>