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43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2" r:id="rId16"/>
    <p:sldId id="270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5" r:id="rId39"/>
    <p:sldId id="296" r:id="rId40"/>
    <p:sldId id="297" r:id="rId41"/>
    <p:sldId id="294" r:id="rId4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9A273-3350-416A-B688-0B03E6BFB688}" type="datetimeFigureOut">
              <a:rPr lang="hu-HU" smtClean="0"/>
              <a:t>2014.11.16.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7E897-5EBC-44E6-93A8-B0384765A1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891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C136-64C0-446A-A4D4-E4FF028521C0}" type="datetime1">
              <a:rPr lang="hu-HU" smtClean="0"/>
              <a:t>2014.11.16.</a:t>
            </a:fld>
            <a:endParaRPr lang="hu-H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B4244-6261-4F0F-BC5E-B85592D153FD}" type="datetime1">
              <a:rPr lang="hu-HU" smtClean="0"/>
              <a:t>2014.11.16.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0B60-A39E-45CB-9853-BC8A207324FB}" type="datetime1">
              <a:rPr lang="hu-HU" smtClean="0"/>
              <a:t>2014.11.16.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658BCA0-9CCE-4AD9-84C7-F23341E8039B}" type="datetime1">
              <a:rPr lang="hu-HU" smtClean="0"/>
              <a:t>2014.11.16.</a:t>
            </a:fld>
            <a:endParaRPr lang="hu-H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0B1BE-CAA1-4883-9447-B9583619BB90}" type="datetime1">
              <a:rPr lang="hu-HU" smtClean="0"/>
              <a:t>2014.11.16.</a:t>
            </a:fld>
            <a:endParaRPr lang="hu-H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C9E0-FE7D-4730-BE57-6E35EDAD91BA}" type="datetime1">
              <a:rPr lang="hu-HU" smtClean="0"/>
              <a:t>2014.11.16.</a:t>
            </a:fld>
            <a:endParaRPr lang="hu-H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B1533-36C6-455D-8A4F-1D502EA474F3}" type="datetime1">
              <a:rPr lang="hu-HU" smtClean="0"/>
              <a:t>2014.11.16.</a:t>
            </a:fld>
            <a:endParaRPr lang="hu-H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8A62B276-ED6A-4A14-AE5A-E9A173D526FC}" type="datetime1">
              <a:rPr lang="hu-HU" smtClean="0"/>
              <a:t>2014.11.16.</a:t>
            </a:fld>
            <a:endParaRPr lang="hu-H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0D58-4E0F-4092-BC78-64C0E75615FB}" type="datetime1">
              <a:rPr lang="hu-HU" smtClean="0"/>
              <a:t>2014.11.16.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FBC7-0E8E-4E65-BD11-0E4CB17CC9ED}" type="datetime1">
              <a:rPr lang="hu-HU" smtClean="0"/>
              <a:t>2014.11.16.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8B0E0-94F9-4F87-8C32-45720754A716}" type="datetime1">
              <a:rPr lang="hu-HU" smtClean="0"/>
              <a:t>2014.11.16.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B5F13-293C-48A5-A341-C8B34B4374E2}" type="datetime1">
              <a:rPr lang="hu-HU" smtClean="0"/>
              <a:t>2014.11.16.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1187624" y="2204864"/>
            <a:ext cx="6408712" cy="1395586"/>
          </a:xfrm>
        </p:spPr>
        <p:txBody>
          <a:bodyPr>
            <a:noAutofit/>
          </a:bodyPr>
          <a:lstStyle/>
          <a:p>
            <a:pPr algn="ctr"/>
            <a:r>
              <a:rPr lang="hu-HU" sz="4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RFID AZ EGÉSZSÉGÜGYBEN</a:t>
            </a:r>
            <a:endParaRPr lang="hu-HU" sz="44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2771800" y="3861048"/>
            <a:ext cx="3528392" cy="648072"/>
          </a:xfrm>
        </p:spPr>
        <p:txBody>
          <a:bodyPr>
            <a:noAutofit/>
          </a:bodyPr>
          <a:lstStyle/>
          <a:p>
            <a:pPr algn="ctr"/>
            <a:r>
              <a:rPr lang="hu-HU" sz="2800" b="1" i="0" dirty="0" smtClean="0">
                <a:solidFill>
                  <a:srgbClr val="00B0F0"/>
                </a:solidFill>
              </a:rPr>
              <a:t>Dr. Ficzere </a:t>
            </a:r>
            <a:r>
              <a:rPr lang="hu-HU" sz="2800" b="1" i="0" dirty="0" smtClean="0">
                <a:solidFill>
                  <a:srgbClr val="00B0F0"/>
                </a:solidFill>
                <a:latin typeface="Cambria" panose="02040503050406030204" pitchFamily="18" charset="0"/>
              </a:rPr>
              <a:t>Andrea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686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539552" y="13166"/>
            <a:ext cx="82296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RFID </a:t>
            </a:r>
            <a:r>
              <a:rPr lang="hu-HU" sz="4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adatfogadó/kezelő (</a:t>
            </a:r>
            <a:r>
              <a:rPr lang="hu-HU" sz="4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Middleware</a:t>
            </a:r>
            <a:r>
              <a:rPr lang="hu-HU" sz="4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) és</a:t>
            </a:r>
            <a:r>
              <a:rPr lang="hu-HU" sz="4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/>
            </a:r>
            <a:br>
              <a:rPr lang="hu-HU" sz="4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hu-HU" sz="4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Intézményi irányítási </a:t>
            </a:r>
            <a:r>
              <a:rPr lang="hu-HU" sz="4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rendszer</a:t>
            </a:r>
            <a:endParaRPr lang="hu-HU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107504" y="2204864"/>
            <a:ext cx="88569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u="sng" dirty="0">
                <a:solidFill>
                  <a:schemeClr val="bg1"/>
                </a:solidFill>
                <a:latin typeface="Cambria" panose="02040503050406030204" pitchFamily="18" charset="0"/>
              </a:rPr>
              <a:t>RFID adatfogadó/kezelő (</a:t>
            </a:r>
            <a:r>
              <a:rPr lang="hu-HU" sz="2800" b="1" u="sng" dirty="0" err="1">
                <a:solidFill>
                  <a:schemeClr val="bg1"/>
                </a:solidFill>
                <a:latin typeface="Cambria" panose="02040503050406030204" pitchFamily="18" charset="0"/>
              </a:rPr>
              <a:t>Middleware</a:t>
            </a:r>
            <a:r>
              <a:rPr lang="hu-HU" sz="2800" b="1" u="sng" dirty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</a:p>
          <a:p>
            <a:r>
              <a:rPr lang="hu-HU" sz="2800" dirty="0">
                <a:solidFill>
                  <a:schemeClr val="bg1"/>
                </a:solidFill>
                <a:latin typeface="Cambria" panose="02040503050406030204" pitchFamily="18" charset="0"/>
              </a:rPr>
              <a:t>Az olvasóból érkező digitális adatok feldolgozása.</a:t>
            </a:r>
          </a:p>
          <a:p>
            <a:r>
              <a:rPr lang="hu-HU" sz="2800" dirty="0">
                <a:solidFill>
                  <a:schemeClr val="bg1"/>
                </a:solidFill>
                <a:latin typeface="Cambria" panose="02040503050406030204" pitchFamily="18" charset="0"/>
              </a:rPr>
              <a:t>Kommunikál az intézményi információs rendszerrel és az olvasóval</a:t>
            </a:r>
          </a:p>
          <a:p>
            <a:endParaRPr lang="hu-HU" sz="28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800" b="1" u="sng" dirty="0">
                <a:solidFill>
                  <a:schemeClr val="bg1"/>
                </a:solidFill>
                <a:latin typeface="Cambria" panose="02040503050406030204" pitchFamily="18" charset="0"/>
              </a:rPr>
              <a:t>Intézményi irányítási rendszer</a:t>
            </a:r>
          </a:p>
          <a:p>
            <a:r>
              <a:rPr lang="hu-HU" sz="2800" dirty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sz="2800" dirty="0" err="1">
                <a:solidFill>
                  <a:schemeClr val="bg1"/>
                </a:solidFill>
                <a:latin typeface="Cambria" panose="02040503050406030204" pitchFamily="18" charset="0"/>
              </a:rPr>
              <a:t>Middleware-ből</a:t>
            </a:r>
            <a:r>
              <a:rPr lang="hu-HU" sz="2800" dirty="0">
                <a:solidFill>
                  <a:schemeClr val="bg1"/>
                </a:solidFill>
                <a:latin typeface="Cambria" panose="02040503050406030204" pitchFamily="18" charset="0"/>
              </a:rPr>
              <a:t> érkező adatok kezelése, felhasználása </a:t>
            </a:r>
          </a:p>
        </p:txBody>
      </p:sp>
    </p:spTree>
    <p:extLst>
      <p:ext uri="{BB962C8B-B14F-4D97-AF65-F5344CB8AC3E}">
        <p14:creationId xmlns:p14="http://schemas.microsoft.com/office/powerpoint/2010/main" val="232483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Frekvenciák</a:t>
            </a: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0" y="620689"/>
            <a:ext cx="9044034" cy="6182616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endParaRPr lang="hu-HU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Különböző frekvenciák 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- eltérő fizikai tulajdonságok </a:t>
            </a:r>
          </a:p>
          <a:p>
            <a:endParaRPr lang="hu-HU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Például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az UHF (bár nagyobb olvasási távolság esetében lenne használható) rendkívül érzékeny a víz és a magas páratartalomra, ami elnyeli a magasabb frekvenciákat. Viszont ugyanebben a környezetben a magas frekvencia kevésbé érzékeny.</a:t>
            </a:r>
          </a:p>
          <a:p>
            <a:endParaRPr lang="hu-HU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ISO/IEC szabvány (Információtechnológia – Rádiófrekvenciás azonosítás) határozza meg az egyes frekvenciák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paramétereit:</a:t>
            </a:r>
          </a:p>
          <a:p>
            <a:endParaRPr lang="hu-HU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sz="1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5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LF</a:t>
            </a:r>
            <a:endParaRPr lang="hu-HU" sz="1500" b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hu-HU" sz="1500" dirty="0" smtClean="0">
                <a:solidFill>
                  <a:schemeClr val="bg1"/>
                </a:solidFill>
                <a:latin typeface="Cambria" panose="02040503050406030204" pitchFamily="18" charset="0"/>
              </a:rPr>
              <a:t>135 </a:t>
            </a:r>
            <a:r>
              <a:rPr lang="hu-HU" sz="1500" dirty="0">
                <a:solidFill>
                  <a:schemeClr val="bg1"/>
                </a:solidFill>
                <a:latin typeface="Cambria" panose="02040503050406030204" pitchFamily="18" charset="0"/>
              </a:rPr>
              <a:t>KHz alatt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hu-HU" sz="1500" dirty="0" smtClean="0">
                <a:solidFill>
                  <a:schemeClr val="bg1"/>
                </a:solidFill>
                <a:latin typeface="Cambria" panose="02040503050406030204" pitchFamily="18" charset="0"/>
              </a:rPr>
              <a:t>ISO </a:t>
            </a:r>
            <a:r>
              <a:rPr lang="hu-HU" sz="1500" dirty="0">
                <a:solidFill>
                  <a:schemeClr val="bg1"/>
                </a:solidFill>
                <a:latin typeface="Cambria" panose="02040503050406030204" pitchFamily="18" charset="0"/>
              </a:rPr>
              <a:t>/ IEC 18000-2 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hu-HU" sz="15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kis </a:t>
            </a:r>
            <a:r>
              <a:rPr lang="hu-HU" sz="1500" dirty="0">
                <a:solidFill>
                  <a:schemeClr val="bg1"/>
                </a:solidFill>
                <a:latin typeface="Cambria" panose="02040503050406030204" pitchFamily="18" charset="0"/>
              </a:rPr>
              <a:t>eszközöknél, kis olvasási távolság esetében alkalmazzák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5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HF</a:t>
            </a:r>
            <a:endParaRPr lang="hu-HU" sz="1500" b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hu-HU" sz="1500" dirty="0" smtClean="0">
                <a:solidFill>
                  <a:schemeClr val="bg1"/>
                </a:solidFill>
                <a:latin typeface="Cambria" panose="02040503050406030204" pitchFamily="18" charset="0"/>
              </a:rPr>
              <a:t>13.56MHz </a:t>
            </a:r>
            <a:r>
              <a:rPr lang="hu-HU" sz="1500" dirty="0">
                <a:solidFill>
                  <a:schemeClr val="bg1"/>
                </a:solidFill>
                <a:latin typeface="Cambria" panose="02040503050406030204" pitchFamily="18" charset="0"/>
              </a:rPr>
              <a:t>(HF) 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hu-HU" sz="1500" dirty="0" smtClean="0">
                <a:solidFill>
                  <a:schemeClr val="bg1"/>
                </a:solidFill>
                <a:latin typeface="Cambria" panose="02040503050406030204" pitchFamily="18" charset="0"/>
              </a:rPr>
              <a:t>ISO </a:t>
            </a:r>
            <a:r>
              <a:rPr lang="hu-HU" sz="1500" dirty="0">
                <a:solidFill>
                  <a:schemeClr val="bg1"/>
                </a:solidFill>
                <a:latin typeface="Cambria" panose="02040503050406030204" pitchFamily="18" charset="0"/>
              </a:rPr>
              <a:t>/ IEC 18000-3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hu-HU" sz="15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karszalagok </a:t>
            </a:r>
            <a:r>
              <a:rPr lang="hu-HU" sz="1500" dirty="0">
                <a:solidFill>
                  <a:schemeClr val="bg1"/>
                </a:solidFill>
                <a:latin typeface="Cambria" panose="02040503050406030204" pitchFamily="18" charset="0"/>
              </a:rPr>
              <a:t>és konténerek esetén (univerzális frekvencia)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5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Mikrohullám</a:t>
            </a:r>
            <a:endParaRPr lang="hu-HU" sz="1500" b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hu-HU" sz="1500" dirty="0" smtClean="0">
                <a:solidFill>
                  <a:schemeClr val="bg1"/>
                </a:solidFill>
                <a:latin typeface="Cambria" panose="02040503050406030204" pitchFamily="18" charset="0"/>
              </a:rPr>
              <a:t>2.45GHz </a:t>
            </a:r>
            <a:endParaRPr lang="hu-HU" sz="15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hu-HU" sz="1500" dirty="0" smtClean="0">
                <a:solidFill>
                  <a:schemeClr val="bg1"/>
                </a:solidFill>
                <a:latin typeface="Cambria" panose="02040503050406030204" pitchFamily="18" charset="0"/>
              </a:rPr>
              <a:t>ISO </a:t>
            </a:r>
            <a:r>
              <a:rPr lang="hu-HU" sz="1500" dirty="0">
                <a:solidFill>
                  <a:schemeClr val="bg1"/>
                </a:solidFill>
                <a:latin typeface="Cambria" panose="02040503050406030204" pitchFamily="18" charset="0"/>
              </a:rPr>
              <a:t>/ IEC 18000-4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hu-HU" sz="1500" dirty="0" smtClean="0">
                <a:solidFill>
                  <a:schemeClr val="bg1"/>
                </a:solidFill>
                <a:latin typeface="Cambria" panose="02040503050406030204" pitchFamily="18" charset="0"/>
              </a:rPr>
              <a:t>nem </a:t>
            </a:r>
            <a:r>
              <a:rPr lang="hu-HU" sz="1500" dirty="0">
                <a:solidFill>
                  <a:schemeClr val="bg1"/>
                </a:solidFill>
                <a:latin typeface="Cambria" panose="02040503050406030204" pitchFamily="18" charset="0"/>
              </a:rPr>
              <a:t>jellemző az egészségügyi alkalmazások esetében (de van rá példa - hűtőszekrények és fagyasztók hőmérsékletének nyomon követésére)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5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UHF</a:t>
            </a:r>
            <a:endParaRPr lang="hu-HU" sz="1500" b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hu-HU" sz="1500" dirty="0" smtClean="0">
                <a:solidFill>
                  <a:schemeClr val="bg1"/>
                </a:solidFill>
                <a:latin typeface="Cambria" panose="02040503050406030204" pitchFamily="18" charset="0"/>
              </a:rPr>
              <a:t>860MHz </a:t>
            </a:r>
            <a:r>
              <a:rPr lang="hu-HU" sz="1500" dirty="0">
                <a:solidFill>
                  <a:schemeClr val="bg1"/>
                </a:solidFill>
                <a:latin typeface="Cambria" panose="02040503050406030204" pitchFamily="18" charset="0"/>
              </a:rPr>
              <a:t>- 960MHz 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hu-HU" sz="1500" dirty="0" smtClean="0">
                <a:solidFill>
                  <a:schemeClr val="bg1"/>
                </a:solidFill>
                <a:latin typeface="Cambria" panose="02040503050406030204" pitchFamily="18" charset="0"/>
              </a:rPr>
              <a:t>ISO </a:t>
            </a:r>
            <a:r>
              <a:rPr lang="hu-HU" sz="1500" dirty="0">
                <a:solidFill>
                  <a:schemeClr val="bg1"/>
                </a:solidFill>
                <a:latin typeface="Cambria" panose="02040503050406030204" pitchFamily="18" charset="0"/>
              </a:rPr>
              <a:t>/ IEC18000-6 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hu-HU" sz="1500" dirty="0" smtClean="0">
                <a:solidFill>
                  <a:schemeClr val="bg1"/>
                </a:solidFill>
                <a:latin typeface="Cambria" panose="02040503050406030204" pitchFamily="18" charset="0"/>
              </a:rPr>
              <a:t>nagy </a:t>
            </a:r>
            <a:r>
              <a:rPr lang="hu-HU" sz="1500" dirty="0">
                <a:solidFill>
                  <a:schemeClr val="bg1"/>
                </a:solidFill>
                <a:latin typeface="Cambria" panose="02040503050406030204" pitchFamily="18" charset="0"/>
              </a:rPr>
              <a:t>távolságbú olvasás (ez használható pl. szállításnál)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5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433 </a:t>
            </a:r>
            <a:r>
              <a:rPr lang="hu-HU" sz="1500" b="1" dirty="0">
                <a:solidFill>
                  <a:schemeClr val="bg1"/>
                </a:solidFill>
                <a:latin typeface="Cambria" panose="02040503050406030204" pitchFamily="18" charset="0"/>
              </a:rPr>
              <a:t>MHz alatt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hu-HU" sz="1500" dirty="0" smtClean="0">
                <a:solidFill>
                  <a:schemeClr val="bg1"/>
                </a:solidFill>
                <a:latin typeface="Cambria" panose="02040503050406030204" pitchFamily="18" charset="0"/>
              </a:rPr>
              <a:t>ISO </a:t>
            </a:r>
            <a:r>
              <a:rPr lang="hu-HU" sz="1500" dirty="0">
                <a:solidFill>
                  <a:schemeClr val="bg1"/>
                </a:solidFill>
                <a:latin typeface="Cambria" panose="02040503050406030204" pitchFamily="18" charset="0"/>
              </a:rPr>
              <a:t>/ IEC 18000-7 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hu-HU" sz="15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Ezek </a:t>
            </a:r>
            <a:r>
              <a:rPr lang="hu-HU" sz="1500" dirty="0">
                <a:solidFill>
                  <a:schemeClr val="bg1"/>
                </a:solidFill>
                <a:latin typeface="Cambria" panose="02040503050406030204" pitchFamily="18" charset="0"/>
              </a:rPr>
              <a:t>elsősorban áruszállító konténereknél alkalmazhatóak, az egészségügyi ellátásban </a:t>
            </a:r>
            <a:r>
              <a:rPr lang="hu-HU" sz="1500" dirty="0" smtClean="0">
                <a:solidFill>
                  <a:schemeClr val="bg1"/>
                </a:solidFill>
                <a:latin typeface="Cambria" panose="02040503050406030204" pitchFamily="18" charset="0"/>
              </a:rPr>
              <a:t>nem</a:t>
            </a:r>
            <a:endParaRPr lang="hu-HU" sz="15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628650" lvl="1" indent="-171450">
              <a:buFont typeface="Courier New" panose="02070309020205020404" pitchFamily="49" charset="0"/>
              <a:buChar char="o"/>
            </a:pPr>
            <a:endParaRPr lang="hu-HU" sz="1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65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80120"/>
          </a:xfrm>
        </p:spPr>
        <p:txBody>
          <a:bodyPr>
            <a:noAutofit/>
          </a:bodyPr>
          <a:lstStyle/>
          <a:p>
            <a:pPr algn="ctr"/>
            <a:r>
              <a:rPr lang="hu-HU" sz="36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Middleware</a:t>
            </a:r>
            <a:r>
              <a:rPr lang="hu-HU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(Köztes szoftver) és </a:t>
            </a:r>
            <a:r>
              <a:rPr lang="hu-HU" sz="36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szoftware</a:t>
            </a:r>
            <a:endParaRPr lang="hu-HU" sz="36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125396" y="1556792"/>
            <a:ext cx="892899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sz="22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Middleware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olvasó és a vállalati alkalmazások között helyezkedik el. </a:t>
            </a:r>
            <a:endParaRPr lang="hu-HU" sz="22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kapott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adatot (az olvasó másodpercenként akár 100-szor is olvashatja ugyan azt a tag-et) megszűri, és már csak azt továbbítja a vállalati háttéralkalmazásnak.</a:t>
            </a:r>
          </a:p>
          <a:p>
            <a:endParaRPr lang="hu-HU" sz="22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Egyes típusai rendelkezhetnek speciális funkciókkal, mint pl. elektronikus üzenet küldése egy termék feladásakor egy megadott címre. </a:t>
            </a:r>
            <a:endParaRPr lang="hu-HU" sz="22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Mások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kétirányú adattovábbításra is alkalmasak. Nem csupán a címke adatait képesek a vállalati applikációk felé továbbítani, hanem onnan a címkék felé is.</a:t>
            </a:r>
          </a:p>
          <a:p>
            <a:endParaRPr lang="hu-HU" sz="22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A köztes szoftverek az egymás közötti kommunikációra szabványos Internet nyelvet és protokollt használnak, így lehetőség van azok különböző gyártóktól való beszerzésére.</a:t>
            </a:r>
          </a:p>
        </p:txBody>
      </p:sp>
    </p:spTree>
    <p:extLst>
      <p:ext uri="{BB962C8B-B14F-4D97-AF65-F5344CB8AC3E}">
        <p14:creationId xmlns:p14="http://schemas.microsoft.com/office/powerpoint/2010/main" val="31818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208696" y="332656"/>
            <a:ext cx="8712968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Az RFID technológiák átjárhatósága</a:t>
            </a: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467544" y="1988840"/>
            <a:ext cx="84249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>
                <a:solidFill>
                  <a:schemeClr val="bg1"/>
                </a:solidFill>
                <a:latin typeface="Cambria" panose="02040503050406030204" pitchFamily="18" charset="0"/>
              </a:rPr>
              <a:t>A nagyvállalatok RFID technológiája szabványokkal védett. </a:t>
            </a:r>
            <a:endParaRPr lang="hu-HU" sz="28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sz="28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Volt </a:t>
            </a:r>
            <a:r>
              <a:rPr lang="hu-HU" sz="2800" dirty="0">
                <a:solidFill>
                  <a:schemeClr val="bg1"/>
                </a:solidFill>
                <a:latin typeface="Cambria" panose="02040503050406030204" pitchFamily="18" charset="0"/>
              </a:rPr>
              <a:t>ugyan néhány kísérlet, hogy egységesítsék ezeket - főként a levegő interfész protokollokat -, de ettől még a különböző cégek által gyártott chipek nem </a:t>
            </a:r>
            <a:r>
              <a:rPr lang="hu-HU" sz="2800" dirty="0" err="1">
                <a:solidFill>
                  <a:schemeClr val="bg1"/>
                </a:solidFill>
                <a:latin typeface="Cambria" panose="02040503050406030204" pitchFamily="18" charset="0"/>
              </a:rPr>
              <a:t>interoperábilisak</a:t>
            </a:r>
            <a:r>
              <a:rPr lang="hu-HU" sz="2800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962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179512" y="692696"/>
            <a:ext cx="8784976" cy="5400600"/>
          </a:xfrm>
        </p:spPr>
        <p:txBody>
          <a:bodyPr>
            <a:noAutofit/>
          </a:bodyPr>
          <a:lstStyle/>
          <a:p>
            <a:pPr algn="ctr"/>
            <a:r>
              <a:rPr lang="hu-H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RFID egészségügyi megoldások </a:t>
            </a:r>
            <a:br>
              <a:rPr lang="hu-H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hu-H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Költségek csökkentése és működési hatékonyság javítása</a:t>
            </a:r>
            <a:br>
              <a:rPr lang="hu-H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hu-H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/>
            </a:r>
            <a:br>
              <a:rPr lang="hu-H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hu-H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AZ RFID SZEREPE AZ EGÉSZSÉGÜGYBEN - ALKALMAZOTT TECHNOLÓGIÁK</a:t>
            </a:r>
            <a:br>
              <a:rPr lang="hu-H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hu-H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/>
            </a:r>
            <a:br>
              <a:rPr lang="hu-H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hu-H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Mit mivel érdemes azonosítani?</a:t>
            </a:r>
            <a:br>
              <a:rPr lang="hu-H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endParaRPr lang="hu-HU" sz="36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dirty="0" smtClean="0"/>
              <a:t>RFSUGMED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195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539552" y="188640"/>
            <a:ext cx="8352928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Technológiák, rendszerek</a:t>
            </a:r>
          </a:p>
          <a:p>
            <a:endParaRPr lang="hu-HU" sz="2200" b="1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2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Vonalkód </a:t>
            </a:r>
            <a:r>
              <a:rPr lang="hu-H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rendszerek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közismertek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, viszonylag </a:t>
            </a: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olcsók,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könnyen megvalósíthatóak, de szükséges a közvetlen kapcsolat és a kézi </a:t>
            </a: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leolvasás az adatok rögzítésére </a:t>
            </a:r>
            <a:endParaRPr lang="hu-HU" sz="22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sz="22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hu-HU" sz="22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Wi-Fi alapú (RTLS) valós idejű </a:t>
            </a:r>
            <a:r>
              <a:rPr lang="hu-HU" sz="2200" b="1" dirty="0" err="1">
                <a:solidFill>
                  <a:schemeClr val="bg1"/>
                </a:solidFill>
                <a:latin typeface="Cambria" panose="02040503050406030204" pitchFamily="18" charset="0"/>
              </a:rPr>
              <a:t>helyzetmeghatározó</a:t>
            </a:r>
            <a:r>
              <a:rPr lang="hu-H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 rendszer </a:t>
            </a:r>
            <a:endParaRPr lang="hu-HU" sz="2200" b="1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folyamatosan követés a megadott környezetben/körzetben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RTLS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címkék költsége 30-40-szer több, mint a passzív RFID címke költségek és az RTLS rendszerek kialakítása általában a meglévő vezeték nélküli infrastruktúra bővítését igénylik</a:t>
            </a: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hu-H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P</a:t>
            </a:r>
            <a:r>
              <a:rPr lang="hu-HU" sz="22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asszív </a:t>
            </a:r>
            <a:r>
              <a:rPr lang="hu-H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UHF RFID technológia </a:t>
            </a:r>
            <a:endParaRPr lang="hu-HU" sz="2200" b="1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leginkább alkalmazható módszer a mobil eszközök és a betegek nyomon követésére és menedzselésére</a:t>
            </a: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  <a:endParaRPr lang="hu-HU" sz="22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65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413428" y="260648"/>
            <a:ext cx="8352928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Saját </a:t>
            </a:r>
            <a:r>
              <a:rPr lang="hu-HU" sz="2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igényeknek </a:t>
            </a:r>
            <a:r>
              <a:rPr lang="hu-HU" sz="2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megfelelő technológia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amely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biztosítja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szükséges információt, olyan gyakran, amilyen gyakran szükség van rá, és természetesen a leg költséghatékonyabb áron.</a:t>
            </a:r>
          </a:p>
          <a:p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000" u="sng" dirty="0">
                <a:solidFill>
                  <a:schemeClr val="bg1"/>
                </a:solidFill>
                <a:latin typeface="Cambria" panose="02040503050406030204" pitchFamily="18" charset="0"/>
              </a:rPr>
              <a:t>Számos technológia </a:t>
            </a:r>
            <a:r>
              <a:rPr lang="hu-HU" sz="2000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(azonosításra, nyomon követésre) </a:t>
            </a:r>
          </a:p>
          <a:p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Drágább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megoldások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– pontosabb, több információ</a:t>
            </a:r>
          </a:p>
          <a:p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Összességében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nagyobb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költség, 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de hosszú távon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biztosítva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van a nagy értékű eszközállomány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  <a:p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000" u="sng" dirty="0">
                <a:solidFill>
                  <a:schemeClr val="bg1"/>
                </a:solidFill>
                <a:latin typeface="Cambria" panose="02040503050406030204" pitchFamily="18" charset="0"/>
              </a:rPr>
              <a:t>K</a:t>
            </a:r>
            <a:r>
              <a:rPr lang="hu-HU" sz="2000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evert </a:t>
            </a:r>
            <a:r>
              <a:rPr lang="hu-HU" sz="2000" u="sng" dirty="0">
                <a:solidFill>
                  <a:schemeClr val="bg1"/>
                </a:solidFill>
                <a:latin typeface="Cambria" panose="02040503050406030204" pitchFamily="18" charset="0"/>
              </a:rPr>
              <a:t>technológiák </a:t>
            </a:r>
            <a:r>
              <a:rPr lang="hu-HU" sz="2000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alkalmazása (Nagyon gyakori)</a:t>
            </a:r>
            <a:endParaRPr lang="hu-HU" sz="2000" u="sng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Olyan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rendszerek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kialakítása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, ahol egyszerre használnak hordozható, mobil és fix helyzetű leolvasókat.</a:t>
            </a:r>
          </a:p>
          <a:p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000" u="sng" dirty="0">
                <a:solidFill>
                  <a:schemeClr val="bg1"/>
                </a:solidFill>
                <a:latin typeface="Cambria" panose="02040503050406030204" pitchFamily="18" charset="0"/>
              </a:rPr>
              <a:t>C</a:t>
            </a:r>
            <a:r>
              <a:rPr lang="hu-HU" sz="2000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ímkék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bármilyen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tárgyon való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felhasználás, emberek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nyomon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követése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endParaRPr lang="hu-HU" sz="2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készülhetnek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fémből, vagy kicsi, rugalmas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anyagból (karszalagok)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s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zéles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körben elérhetőek, megfizethetőek, könnyen implementálhatók és szükség esetén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bővíthetők</a:t>
            </a:r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sz="2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42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432048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választható eszközkövetésre alkalmas </a:t>
            </a:r>
            <a:r>
              <a:rPr lang="hu-H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technológiák </a:t>
            </a:r>
            <a:endParaRPr lang="hu-HU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dirty="0" smtClean="0"/>
              <a:t>RFSUGMED</a:t>
            </a:r>
            <a:endParaRPr lang="hu-HU" dirty="0"/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837555"/>
              </p:ext>
            </p:extLst>
          </p:nvPr>
        </p:nvGraphicFramePr>
        <p:xfrm>
          <a:off x="395536" y="777396"/>
          <a:ext cx="8289725" cy="5498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0450"/>
                <a:gridCol w="1391855"/>
                <a:gridCol w="1637476"/>
                <a:gridCol w="982486"/>
                <a:gridCol w="982486"/>
                <a:gridCol w="982486"/>
                <a:gridCol w="982486"/>
              </a:tblGrid>
              <a:tr h="845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Hely</a:t>
                      </a:r>
                      <a:br>
                        <a:rPr lang="hu-HU" sz="1600" dirty="0">
                          <a:effectLst/>
                        </a:rPr>
                      </a:br>
                      <a:r>
                        <a:rPr lang="hu-HU" sz="1600" dirty="0">
                          <a:effectLst/>
                        </a:rPr>
                        <a:t>Környezet</a:t>
                      </a:r>
                      <a:endParaRPr lang="hu-H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Láthatóság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Frekvencia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Alkalmazható technológia</a:t>
                      </a:r>
                      <a:endParaRPr lang="hu-H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6976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Betegszoba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Napi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RTLS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RTLS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RFID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RTLS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RTLS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</a:tr>
              <a:tr h="6976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Intenzív ellátás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Heti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RTLS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RTLS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RFID</a:t>
                      </a:r>
                      <a:br>
                        <a:rPr lang="hu-HU" sz="1600" dirty="0">
                          <a:effectLst/>
                        </a:rPr>
                      </a:br>
                      <a:r>
                        <a:rPr lang="hu-HU" sz="1600" dirty="0">
                          <a:effectLst/>
                        </a:rPr>
                        <a:t>RTLS</a:t>
                      </a:r>
                      <a:endParaRPr lang="hu-H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RTLS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</a:tr>
              <a:tr h="6976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Őrző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Heti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RTLS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RTLS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RFID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RTLS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RTLS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</a:tr>
              <a:tr h="465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Bio-Medical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Heti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RFID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RTLS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RTLS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</a:tr>
              <a:tr h="465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Sürgősségi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Havi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RFID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RTLS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</a:tr>
              <a:tr h="6976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Központi ellátás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Be/Ki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RTLS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</a:tr>
              <a:tr h="465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Raktár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Be/Ki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Vonalkód</a:t>
                      </a:r>
                      <a:br>
                        <a:rPr lang="hu-HU" sz="1600">
                          <a:effectLst/>
                        </a:rPr>
                      </a:b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RFID</a:t>
                      </a:r>
                      <a:endParaRPr lang="hu-H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ctr"/>
                </a:tc>
              </a:tr>
              <a:tr h="264172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Költségek →</a:t>
                      </a:r>
                      <a:endParaRPr lang="hu-H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36493" marR="36493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5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</p:spPr>
        <p:txBody>
          <a:bodyPr>
            <a:noAutofit/>
          </a:bodyPr>
          <a:lstStyle/>
          <a:p>
            <a:pPr algn="ctr"/>
            <a:r>
              <a:rPr lang="hu-HU" sz="3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Milyen funkcionalitás mentén érdemes azonosítást használni</a:t>
            </a:r>
            <a:r>
              <a:rPr lang="hu-HU" sz="3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? I.</a:t>
            </a:r>
            <a:endParaRPr lang="hu-HU" sz="3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dirty="0" smtClean="0"/>
              <a:t>RFSUGMED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93865" y="1268760"/>
            <a:ext cx="89289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Egészségügy -  hangsúly: </a:t>
            </a:r>
          </a:p>
          <a:p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értékes idő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felhasználása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és az </a:t>
            </a:r>
            <a:r>
              <a:rPr lang="hu-H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erőforrások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 betegellátásra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fordítása</a:t>
            </a:r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K</a:t>
            </a:r>
            <a:r>
              <a:rPr lang="hu-H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öltséghatékony </a:t>
            </a:r>
            <a:r>
              <a:rPr lang="hu-H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ellátás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(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ellátók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és a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betegek szempontjából egyaránt)</a:t>
            </a:r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sz="2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Egészségügyi </a:t>
            </a:r>
            <a:r>
              <a:rPr lang="hu-H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szolgáltató </a:t>
            </a:r>
            <a:r>
              <a:rPr lang="hu-H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célja: </a:t>
            </a:r>
            <a:r>
              <a:rPr lang="hu-H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hatékonyan </a:t>
            </a:r>
            <a:r>
              <a:rPr lang="hu-H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menedzselt rendszerek: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Leltárkezelés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(pl. fogyó készletek túlrendelése a sürgősségi ellátásban), </a:t>
            </a:r>
            <a:endParaRPr lang="hu-HU" sz="2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Eszközkezelés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(ágazati esettanulmányok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- 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ápoló személyzet ideje egy jelentős részét – 10%-30% - a gyógyításban használt eszközök keresésével tölti), </a:t>
            </a:r>
            <a:endParaRPr lang="hu-HU" sz="2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Ellátás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menedzsment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  <a:p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000" u="sng" dirty="0">
                <a:solidFill>
                  <a:schemeClr val="bg1"/>
                </a:solidFill>
                <a:latin typeface="Cambria" panose="02040503050406030204" pitchFamily="18" charset="0"/>
              </a:rPr>
              <a:t>Az RFID rendszerek </a:t>
            </a:r>
            <a:r>
              <a:rPr lang="hu-HU" sz="2000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racionalizálják: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leltárat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és nyomon követést, </a:t>
            </a:r>
            <a:endParaRPr lang="hu-HU" sz="2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gyakorlatilag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kizárják az emberi hiba lehetőségét, </a:t>
            </a:r>
            <a:endParaRPr lang="hu-HU" sz="2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miközben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azonnali, részletes nyilvántartást mutatnak pl. a vagyontárgyak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mozgásáról</a:t>
            </a:r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51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</p:spPr>
        <p:txBody>
          <a:bodyPr>
            <a:noAutofit/>
          </a:bodyPr>
          <a:lstStyle/>
          <a:p>
            <a:pPr algn="ctr"/>
            <a:r>
              <a:rPr lang="hu-HU" sz="29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Milyen funkcionalitás mentén érdemes azonosítást használni</a:t>
            </a:r>
            <a:r>
              <a:rPr lang="hu-HU" sz="29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? II.</a:t>
            </a:r>
            <a:endParaRPr lang="hu-HU" sz="29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dirty="0" smtClean="0"/>
              <a:t>RFSUGMED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07504" y="1196752"/>
            <a:ext cx="892899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b="1" dirty="0">
                <a:solidFill>
                  <a:schemeClr val="bg1"/>
                </a:solidFill>
                <a:latin typeface="Cambria" panose="02040503050406030204" pitchFamily="18" charset="0"/>
              </a:rPr>
              <a:t>RFID technológia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elterjedése az egészségügy területén az </a:t>
            </a:r>
            <a:r>
              <a:rPr lang="hu-HU" b="1" dirty="0">
                <a:solidFill>
                  <a:schemeClr val="bg1"/>
                </a:solidFill>
                <a:latin typeface="Cambria" panose="02040503050406030204" pitchFamily="18" charset="0"/>
              </a:rPr>
              <a:t>ezredfordulót követő első évtized végén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vett igazi </a:t>
            </a:r>
            <a:r>
              <a:rPr lang="hu-HU" b="1" dirty="0">
                <a:solidFill>
                  <a:schemeClr val="bg1"/>
                </a:solidFill>
                <a:latin typeface="Cambria" panose="02040503050406030204" pitchFamily="18" charset="0"/>
              </a:rPr>
              <a:t>lendületet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. </a:t>
            </a:r>
            <a:endParaRPr lang="hu-HU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keresleti (egészségügyi intézmények, szolgáltatók)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oldal - megnövekedett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érdeklődés, technológia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bevezetésének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igénye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kínálati (fejlesztő-, gyártó- és alkalmazás telepítő cégek) oldalon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– mindig 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újabb technológiai megoldások </a:t>
            </a:r>
            <a:endParaRPr lang="hu-HU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u="sng" dirty="0">
                <a:solidFill>
                  <a:schemeClr val="bg1"/>
                </a:solidFill>
                <a:latin typeface="Cambria" panose="02040503050406030204" pitchFamily="18" charset="0"/>
              </a:rPr>
              <a:t>K</a:t>
            </a:r>
            <a:r>
              <a:rPr lang="hu-HU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eresleti oldalra ható tényezők: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ellátás hatékonyságának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növelése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gazdasági okok - költségmegtakarítás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folyamatok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optimalizálása </a:t>
            </a:r>
            <a:endParaRPr lang="hu-HU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Kínálati oldalra ható tényezők: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új megoldások kifejlesztése a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megnövekedett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konkurenciaharcban</a:t>
            </a:r>
          </a:p>
          <a:p>
            <a:endParaRPr lang="hu-HU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lvl="7"/>
            <a:endParaRPr lang="hu-HU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3028950" lvl="6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Technológiai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újítások ugrásszerű fejlődésnek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indulása</a:t>
            </a:r>
          </a:p>
          <a:p>
            <a:pPr marL="3028950" lvl="6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M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egnövekedett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a pilot projektek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száma</a:t>
            </a:r>
          </a:p>
          <a:p>
            <a:pPr marL="3028950" lvl="6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T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anulmány készítése</a:t>
            </a:r>
            <a:endParaRPr lang="hu-HU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Lefelé nyíl 4"/>
          <p:cNvSpPr/>
          <p:nvPr/>
        </p:nvSpPr>
        <p:spPr>
          <a:xfrm>
            <a:off x="3995936" y="5202530"/>
            <a:ext cx="193853" cy="391363"/>
          </a:xfrm>
          <a:prstGeom prst="downArrow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253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u-HU" sz="5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TECHNOLÓGIA</a:t>
            </a:r>
            <a:endParaRPr lang="hu-HU" sz="5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301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7404" y="188640"/>
            <a:ext cx="8784976" cy="864096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Egyedi eszközazonosítás az egészségügyben - UDI (</a:t>
            </a:r>
            <a:r>
              <a:rPr lang="hu-HU" sz="28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Unique</a:t>
            </a:r>
            <a:r>
              <a:rPr lang="hu-H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hu-HU" sz="28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Device</a:t>
            </a:r>
            <a:r>
              <a:rPr lang="hu-H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hu-HU" sz="28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Identification</a:t>
            </a:r>
            <a:r>
              <a:rPr lang="hu-H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dirty="0" smtClean="0"/>
              <a:t>RFSUGMED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17892" y="980728"/>
            <a:ext cx="8964488" cy="544764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hu-HU" sz="1700" dirty="0" smtClean="0">
                <a:solidFill>
                  <a:schemeClr val="bg1"/>
                </a:solidFill>
              </a:rPr>
              <a:t>A világon </a:t>
            </a:r>
            <a:r>
              <a:rPr lang="hu-HU" sz="1700" dirty="0">
                <a:solidFill>
                  <a:schemeClr val="bg1"/>
                </a:solidFill>
              </a:rPr>
              <a:t>az első olyan szabályozás, amely a </a:t>
            </a:r>
            <a:r>
              <a:rPr lang="hu-HU" sz="1700" b="1" dirty="0">
                <a:solidFill>
                  <a:schemeClr val="bg1"/>
                </a:solidFill>
              </a:rPr>
              <a:t>betegbiztonság és az ellátás védelmét cél</a:t>
            </a:r>
            <a:r>
              <a:rPr lang="hu-HU" sz="1700" dirty="0">
                <a:solidFill>
                  <a:schemeClr val="bg1"/>
                </a:solidFill>
              </a:rPr>
              <a:t>ul</a:t>
            </a:r>
            <a:r>
              <a:rPr lang="hu-HU" sz="1700" b="1" dirty="0">
                <a:solidFill>
                  <a:schemeClr val="bg1"/>
                </a:solidFill>
              </a:rPr>
              <a:t> </a:t>
            </a:r>
            <a:r>
              <a:rPr lang="hu-HU" sz="1700" dirty="0">
                <a:solidFill>
                  <a:schemeClr val="bg1"/>
                </a:solidFill>
              </a:rPr>
              <a:t>tűzve </a:t>
            </a:r>
            <a:r>
              <a:rPr lang="hu-HU" sz="1700" b="1" dirty="0">
                <a:solidFill>
                  <a:schemeClr val="bg1"/>
                </a:solidFill>
              </a:rPr>
              <a:t>rendelkezett az orvostechnikai eszközök </a:t>
            </a:r>
            <a:r>
              <a:rPr lang="hu-HU" sz="1700" b="1" dirty="0" smtClean="0">
                <a:solidFill>
                  <a:schemeClr val="bg1"/>
                </a:solidFill>
              </a:rPr>
              <a:t>azonosításáról</a:t>
            </a:r>
            <a:r>
              <a:rPr lang="hu-HU" sz="1700" b="1" dirty="0">
                <a:solidFill>
                  <a:schemeClr val="bg1"/>
                </a:solidFill>
              </a:rPr>
              <a:t> </a:t>
            </a:r>
            <a:r>
              <a:rPr lang="hu-HU" sz="1700" b="1" dirty="0" smtClean="0">
                <a:solidFill>
                  <a:schemeClr val="bg1"/>
                </a:solidFill>
              </a:rPr>
              <a:t>2013</a:t>
            </a:r>
            <a:r>
              <a:rPr lang="hu-HU" sz="1700" dirty="0" smtClean="0">
                <a:solidFill>
                  <a:schemeClr val="bg1"/>
                </a:solidFill>
              </a:rPr>
              <a:t>-ban az </a:t>
            </a:r>
            <a:r>
              <a:rPr lang="hu-HU" sz="1700" b="1" dirty="0" smtClean="0">
                <a:solidFill>
                  <a:schemeClr val="bg1"/>
                </a:solidFill>
              </a:rPr>
              <a:t>Egyesült Államok</a:t>
            </a:r>
            <a:r>
              <a:rPr lang="hu-HU" sz="1700" dirty="0" smtClean="0">
                <a:solidFill>
                  <a:schemeClr val="bg1"/>
                </a:solidFill>
              </a:rPr>
              <a:t>ban született.</a:t>
            </a:r>
          </a:p>
          <a:p>
            <a:r>
              <a:rPr lang="hu-HU" sz="1700" dirty="0" smtClean="0">
                <a:solidFill>
                  <a:schemeClr val="bg1"/>
                </a:solidFill>
              </a:rPr>
              <a:t>Első lépésként:</a:t>
            </a:r>
            <a:endParaRPr lang="hu-HU" sz="1700" dirty="0">
              <a:solidFill>
                <a:schemeClr val="bg1"/>
              </a:solidFill>
            </a:endParaRPr>
          </a:p>
          <a:p>
            <a:r>
              <a:rPr lang="hu-HU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GS1 Szervezet </a:t>
            </a:r>
            <a:r>
              <a:rPr lang="hu-HU" sz="1700" b="1" dirty="0" smtClean="0">
                <a:solidFill>
                  <a:schemeClr val="bg1"/>
                </a:solidFill>
              </a:rPr>
              <a:t>akkreditálása </a:t>
            </a:r>
          </a:p>
          <a:p>
            <a:r>
              <a:rPr lang="hu-HU" sz="1700" b="1" dirty="0">
                <a:solidFill>
                  <a:schemeClr val="bg1"/>
                </a:solidFill>
              </a:rPr>
              <a:t>(</a:t>
            </a:r>
            <a:r>
              <a:rPr lang="hu-HU" sz="1700" dirty="0" smtClean="0">
                <a:solidFill>
                  <a:schemeClr val="bg1"/>
                </a:solidFill>
              </a:rPr>
              <a:t>Egyesült </a:t>
            </a:r>
            <a:r>
              <a:rPr lang="hu-HU" sz="1700" dirty="0">
                <a:solidFill>
                  <a:schemeClr val="bg1"/>
                </a:solidFill>
              </a:rPr>
              <a:t>Államok Élelmiszeripari és Egészségügyi </a:t>
            </a:r>
            <a:r>
              <a:rPr lang="hu-HU" sz="1700" dirty="0" smtClean="0">
                <a:solidFill>
                  <a:schemeClr val="bg1"/>
                </a:solidFill>
              </a:rPr>
              <a:t>Szervezete – FDA)</a:t>
            </a:r>
            <a:endParaRPr lang="hu-HU" sz="1400" dirty="0" smtClean="0">
              <a:solidFill>
                <a:schemeClr val="bg1"/>
              </a:solidFill>
            </a:endParaRPr>
          </a:p>
          <a:p>
            <a:r>
              <a:rPr lang="hu-HU" b="1" dirty="0" smtClean="0">
                <a:solidFill>
                  <a:schemeClr val="bg1"/>
                </a:solidFill>
              </a:rPr>
              <a:t>Jogosultság  -  </a:t>
            </a:r>
            <a:r>
              <a:rPr lang="hu-HU" b="1" dirty="0">
                <a:solidFill>
                  <a:schemeClr val="bg1"/>
                </a:solidFill>
              </a:rPr>
              <a:t>egyedi eszközazonosításhoz szükséges azonosító </a:t>
            </a:r>
            <a:r>
              <a:rPr lang="hu-HU" b="1" dirty="0" smtClean="0">
                <a:solidFill>
                  <a:schemeClr val="bg1"/>
                </a:solidFill>
              </a:rPr>
              <a:t>számok kiadására </a:t>
            </a:r>
            <a:endParaRPr lang="hu-HU" b="1" dirty="0">
              <a:solidFill>
                <a:schemeClr val="bg1"/>
              </a:solidFill>
            </a:endParaRPr>
          </a:p>
          <a:p>
            <a:endParaRPr lang="hu-HU" sz="1700" dirty="0">
              <a:solidFill>
                <a:schemeClr val="bg1"/>
              </a:solidFill>
            </a:endParaRPr>
          </a:p>
          <a:p>
            <a:r>
              <a:rPr lang="hu-HU" sz="1700" dirty="0">
                <a:solidFill>
                  <a:schemeClr val="bg1"/>
                </a:solidFill>
              </a:rPr>
              <a:t>A GS1 szervezet központja Brüsszelben található.</a:t>
            </a:r>
          </a:p>
          <a:p>
            <a:endParaRPr lang="hu-HU" sz="1700" dirty="0">
              <a:solidFill>
                <a:schemeClr val="bg1"/>
              </a:solidFill>
            </a:endParaRPr>
          </a:p>
          <a:p>
            <a:r>
              <a:rPr lang="hu-HU" sz="1700" dirty="0">
                <a:solidFill>
                  <a:schemeClr val="bg1"/>
                </a:solidFill>
              </a:rPr>
              <a:t>GS1 szabványait már több piacvezető egészségügyi gyártó elismeri és alkalmazza. Ilyen pl. a GTIN (egyedi azonosító) az orvosi és sebészeti eszközök különböző csomagolási szintjein.</a:t>
            </a:r>
          </a:p>
          <a:p>
            <a:endParaRPr lang="hu-HU" sz="1700" dirty="0">
              <a:solidFill>
                <a:schemeClr val="bg1"/>
              </a:solidFill>
            </a:endParaRPr>
          </a:p>
          <a:p>
            <a:r>
              <a:rPr lang="hu-HU" sz="1700" dirty="0">
                <a:solidFill>
                  <a:schemeClr val="bg1"/>
                </a:solidFill>
              </a:rPr>
              <a:t>Ezen szabványok alkalmazása széles körben jelenthet segítséget a gyártóknak és felhasználóknak egyaránt: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700" dirty="0" smtClean="0">
                <a:solidFill>
                  <a:schemeClr val="bg1"/>
                </a:solidFill>
              </a:rPr>
              <a:t>eszközazonosítás</a:t>
            </a:r>
            <a:endParaRPr lang="hu-HU" sz="1700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700" dirty="0" smtClean="0">
                <a:solidFill>
                  <a:schemeClr val="bg1"/>
                </a:solidFill>
              </a:rPr>
              <a:t>hatékony </a:t>
            </a:r>
            <a:r>
              <a:rPr lang="hu-HU" sz="1700" dirty="0">
                <a:solidFill>
                  <a:schemeClr val="bg1"/>
                </a:solidFill>
              </a:rPr>
              <a:t>és pontos információáramlás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700" dirty="0" smtClean="0">
                <a:solidFill>
                  <a:schemeClr val="bg1"/>
                </a:solidFill>
              </a:rPr>
              <a:t>eszközök </a:t>
            </a:r>
            <a:r>
              <a:rPr lang="hu-HU" sz="1700" dirty="0">
                <a:solidFill>
                  <a:schemeClr val="bg1"/>
                </a:solidFill>
              </a:rPr>
              <a:t>visszahívása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700" dirty="0" smtClean="0">
                <a:solidFill>
                  <a:schemeClr val="bg1"/>
                </a:solidFill>
              </a:rPr>
              <a:t>gyors </a:t>
            </a:r>
            <a:r>
              <a:rPr lang="hu-HU" sz="1700" dirty="0">
                <a:solidFill>
                  <a:schemeClr val="bg1"/>
                </a:solidFill>
              </a:rPr>
              <a:t>adatrögzítés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700" dirty="0" smtClean="0">
                <a:solidFill>
                  <a:schemeClr val="bg1"/>
                </a:solidFill>
              </a:rPr>
              <a:t>tiszta</a:t>
            </a:r>
            <a:r>
              <a:rPr lang="hu-HU" sz="1700" dirty="0">
                <a:solidFill>
                  <a:schemeClr val="bg1"/>
                </a:solidFill>
              </a:rPr>
              <a:t>, átlátható elektronikus egészségügyi nyilvántartások</a:t>
            </a:r>
          </a:p>
        </p:txBody>
      </p:sp>
    </p:spTree>
    <p:extLst>
      <p:ext uri="{BB962C8B-B14F-4D97-AF65-F5344CB8AC3E}">
        <p14:creationId xmlns:p14="http://schemas.microsoft.com/office/powerpoint/2010/main" val="210128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51520" y="1700808"/>
            <a:ext cx="8568952" cy="3168352"/>
          </a:xfrm>
        </p:spPr>
        <p:txBody>
          <a:bodyPr>
            <a:noAutofit/>
          </a:bodyPr>
          <a:lstStyle/>
          <a:p>
            <a:pPr algn="ctr"/>
            <a:r>
              <a:rPr lang="hu-HU" sz="4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Az egészségügyben használható RFID technológián alapuló rendszerek </a:t>
            </a:r>
            <a:r>
              <a:rPr lang="hu-HU" sz="4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bevezetésének területei</a:t>
            </a:r>
            <a:endParaRPr lang="hu-HU" sz="4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856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5058" y="188640"/>
            <a:ext cx="8640960" cy="936104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1. Orvosi </a:t>
            </a:r>
            <a:r>
              <a:rPr lang="hu-H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tálcák eszközeinek </a:t>
            </a:r>
            <a:r>
              <a:rPr lang="hu-H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vizsgálata I.</a:t>
            </a:r>
            <a:endParaRPr lang="hu-H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233772" y="1124744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Alkalmazható </a:t>
            </a:r>
            <a:r>
              <a:rPr lang="hu-HU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technológia </a:t>
            </a:r>
            <a:r>
              <a:rPr lang="hu-HU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részei és </a:t>
            </a:r>
            <a:r>
              <a:rPr lang="hu-HU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jellemzők: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Passzív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magas frekvenciájú RFID címkék 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– feltétel, hogy ellenálljon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a sterilizálási 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eljárásnak</a:t>
            </a:r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Könnyen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kezelhető, érintő képernyős konzol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Szoftver</a:t>
            </a:r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RFID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antennával és olvasóval ellátott törlőkendő tálca (steril törlőkendőknek)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RFID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antennával és olvasóval ellátott vödör (szennyezett törlőkendőknek)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kézi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olvasó (lokátor) (hiányzó eszközök megkeresése)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137" y="5157192"/>
            <a:ext cx="3303587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6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640960" cy="576064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1. Orvosi tálcák eszközeinek </a:t>
            </a:r>
            <a:r>
              <a:rPr lang="hu-H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vizsgálata II.</a:t>
            </a:r>
            <a:endParaRPr lang="hu-H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dirty="0" smtClean="0"/>
              <a:t>RFSUGMED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323528" y="836712"/>
            <a:ext cx="8568952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u-HU" sz="2200" u="sng" dirty="0">
                <a:solidFill>
                  <a:srgbClr val="000000"/>
                </a:solidFill>
              </a:rPr>
              <a:t>Az RFID technológia alkalmazásával </a:t>
            </a:r>
            <a:endParaRPr lang="hu-HU" sz="2200" u="sng" dirty="0" smtClean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rgbClr val="000000"/>
                </a:solidFill>
              </a:rPr>
              <a:t>jelentősen </a:t>
            </a:r>
            <a:r>
              <a:rPr lang="hu-HU" sz="2200" dirty="0">
                <a:solidFill>
                  <a:srgbClr val="000000"/>
                </a:solidFill>
              </a:rPr>
              <a:t>redukálható </a:t>
            </a:r>
            <a:r>
              <a:rPr lang="hu-HU" sz="2200" dirty="0" smtClean="0">
                <a:solidFill>
                  <a:srgbClr val="000000"/>
                </a:solidFill>
              </a:rPr>
              <a:t>hibák:</a:t>
            </a:r>
            <a:endParaRPr lang="hu-HU" sz="2200" dirty="0">
              <a:solidFill>
                <a:srgbClr val="000000"/>
              </a:solidFill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hu-HU" sz="2200" dirty="0" smtClean="0">
                <a:solidFill>
                  <a:schemeClr val="bg1"/>
                </a:solidFill>
              </a:rPr>
              <a:t>műtét </a:t>
            </a:r>
            <a:r>
              <a:rPr lang="hu-HU" sz="2200" dirty="0">
                <a:solidFill>
                  <a:schemeClr val="bg1"/>
                </a:solidFill>
              </a:rPr>
              <a:t>során használt eszközök </a:t>
            </a:r>
            <a:r>
              <a:rPr lang="hu-HU" sz="2200" dirty="0" smtClean="0">
                <a:solidFill>
                  <a:schemeClr val="bg1"/>
                </a:solidFill>
              </a:rPr>
              <a:t>előkészítése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hu-HU" sz="2200" dirty="0" smtClean="0">
                <a:solidFill>
                  <a:schemeClr val="bg1"/>
                </a:solidFill>
              </a:rPr>
              <a:t>műtétek </a:t>
            </a:r>
            <a:r>
              <a:rPr lang="hu-HU" sz="2200" dirty="0">
                <a:solidFill>
                  <a:schemeClr val="bg1"/>
                </a:solidFill>
              </a:rPr>
              <a:t>utáni </a:t>
            </a:r>
            <a:r>
              <a:rPr lang="hu-HU" sz="2200" dirty="0" smtClean="0">
                <a:solidFill>
                  <a:schemeClr val="bg1"/>
                </a:solidFill>
              </a:rPr>
              <a:t>listázás </a:t>
            </a:r>
            <a:r>
              <a:rPr lang="hu-HU" sz="2200" dirty="0">
                <a:solidFill>
                  <a:schemeClr val="bg1"/>
                </a:solidFill>
              </a:rPr>
              <a:t>és </a:t>
            </a:r>
            <a:r>
              <a:rPr lang="hu-HU" sz="2200" dirty="0" smtClean="0">
                <a:solidFill>
                  <a:schemeClr val="bg1"/>
                </a:solidFill>
              </a:rPr>
              <a:t>sterilizálás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nyomon </a:t>
            </a:r>
            <a:r>
              <a:rPr lang="hu-HU" sz="2200" dirty="0">
                <a:solidFill>
                  <a:schemeClr val="bg1"/>
                </a:solidFill>
              </a:rPr>
              <a:t>követhetőek pl. a műtéti törlőkendők és </a:t>
            </a:r>
            <a:r>
              <a:rPr lang="hu-HU" sz="2200" dirty="0" smtClean="0">
                <a:solidFill>
                  <a:schemeClr val="bg1"/>
                </a:solidFill>
              </a:rPr>
              <a:t>eszközök</a:t>
            </a:r>
          </a:p>
          <a:p>
            <a:pPr lvl="2"/>
            <a:r>
              <a:rPr lang="hu-HU" sz="2000" i="1" dirty="0" smtClean="0">
                <a:solidFill>
                  <a:schemeClr val="bg1"/>
                </a:solidFill>
              </a:rPr>
              <a:t>(biztosítja</a:t>
            </a:r>
            <a:r>
              <a:rPr lang="hu-HU" sz="2000" i="1" dirty="0">
                <a:solidFill>
                  <a:schemeClr val="bg1"/>
                </a:solidFill>
              </a:rPr>
              <a:t>, hogy azok nem maradjanak a beteg testében, vagy ne dobják ki az egyes </a:t>
            </a:r>
            <a:r>
              <a:rPr lang="hu-HU" sz="2000" i="1" dirty="0" smtClean="0">
                <a:solidFill>
                  <a:schemeClr val="bg1"/>
                </a:solidFill>
              </a:rPr>
              <a:t>eszközöket)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Csökken  a hiba lehetősége - nem </a:t>
            </a:r>
            <a:r>
              <a:rPr lang="hu-HU" sz="2200" dirty="0">
                <a:solidFill>
                  <a:schemeClr val="bg1"/>
                </a:solidFill>
              </a:rPr>
              <a:t>a kórházi dolgozóknak kell számba vennie az eszközöket és </a:t>
            </a:r>
            <a:r>
              <a:rPr lang="hu-HU" sz="2200" dirty="0" smtClean="0">
                <a:solidFill>
                  <a:schemeClr val="bg1"/>
                </a:solidFill>
              </a:rPr>
              <a:t>törlőket</a:t>
            </a:r>
            <a:endParaRPr lang="hu-HU" sz="2200" dirty="0">
              <a:solidFill>
                <a:schemeClr val="bg1"/>
              </a:solidFill>
            </a:endParaRPr>
          </a:p>
          <a:p>
            <a:endParaRPr lang="hu-HU" sz="2200" dirty="0">
              <a:solidFill>
                <a:schemeClr val="bg1"/>
              </a:solidFill>
            </a:endParaRPr>
          </a:p>
          <a:p>
            <a:r>
              <a:rPr lang="hu-HU" sz="2200" dirty="0">
                <a:solidFill>
                  <a:schemeClr val="bg1"/>
                </a:solidFill>
              </a:rPr>
              <a:t>A technológia bevezetésének feltétele, </a:t>
            </a:r>
            <a:r>
              <a:rPr lang="hu-HU" sz="2200" b="1" dirty="0">
                <a:solidFill>
                  <a:schemeClr val="bg1"/>
                </a:solidFill>
              </a:rPr>
              <a:t>hogy sebészeti körülmények között is biztonságosan használható </a:t>
            </a:r>
            <a:r>
              <a:rPr lang="hu-HU" sz="2200" dirty="0">
                <a:solidFill>
                  <a:schemeClr val="bg1"/>
                </a:solidFill>
              </a:rPr>
              <a:t>legyen. </a:t>
            </a:r>
            <a:endParaRPr lang="hu-HU" sz="2200" dirty="0" smtClean="0">
              <a:solidFill>
                <a:schemeClr val="bg1"/>
              </a:solidFill>
            </a:endParaRPr>
          </a:p>
          <a:p>
            <a:endParaRPr lang="hu-HU" sz="2200" dirty="0" smtClean="0">
              <a:solidFill>
                <a:schemeClr val="bg1"/>
              </a:solidFill>
            </a:endParaRPr>
          </a:p>
          <a:p>
            <a:r>
              <a:rPr lang="hu-HU" sz="2200" dirty="0" smtClean="0">
                <a:solidFill>
                  <a:schemeClr val="bg1"/>
                </a:solidFill>
              </a:rPr>
              <a:t>A kidolgozása </a:t>
            </a:r>
            <a:r>
              <a:rPr lang="hu-HU" sz="2200" dirty="0">
                <a:solidFill>
                  <a:schemeClr val="bg1"/>
                </a:solidFill>
              </a:rPr>
              <a:t>nagy körültekintést igényel a fejlesztőktől. </a:t>
            </a:r>
            <a:endParaRPr lang="hu-HU" sz="2200" dirty="0" smtClean="0">
              <a:solidFill>
                <a:schemeClr val="bg1"/>
              </a:solidFill>
            </a:endParaRPr>
          </a:p>
          <a:p>
            <a:r>
              <a:rPr lang="hu-HU" sz="2000" i="1" dirty="0" smtClean="0">
                <a:solidFill>
                  <a:schemeClr val="bg1"/>
                </a:solidFill>
              </a:rPr>
              <a:t>(A </a:t>
            </a:r>
            <a:r>
              <a:rPr lang="hu-HU" sz="2000" b="1" i="1" dirty="0">
                <a:solidFill>
                  <a:schemeClr val="bg1"/>
                </a:solidFill>
              </a:rPr>
              <a:t>Haldor </a:t>
            </a:r>
            <a:r>
              <a:rPr lang="hu-HU" sz="2000" b="1" i="1" dirty="0" smtClean="0">
                <a:solidFill>
                  <a:schemeClr val="bg1"/>
                </a:solidFill>
              </a:rPr>
              <a:t> címke </a:t>
            </a:r>
            <a:r>
              <a:rPr lang="hu-HU" sz="2000" i="1" dirty="0">
                <a:solidFill>
                  <a:schemeClr val="bg1"/>
                </a:solidFill>
              </a:rPr>
              <a:t>például kb. 1000 sterilizálási eljárásnak képes ellenállni a speciálisan kialakított borításnak köszönhetően</a:t>
            </a:r>
            <a:r>
              <a:rPr lang="hu-HU" sz="2000" i="1" dirty="0" smtClean="0">
                <a:solidFill>
                  <a:schemeClr val="bg1"/>
                </a:solidFill>
              </a:rPr>
              <a:t>.)</a:t>
            </a:r>
            <a:endParaRPr lang="hu-HU" sz="2000" i="1" dirty="0">
              <a:solidFill>
                <a:schemeClr val="bg1"/>
              </a:solidFill>
            </a:endParaRPr>
          </a:p>
          <a:p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5" name="Lefelé nyíl 4"/>
          <p:cNvSpPr/>
          <p:nvPr/>
        </p:nvSpPr>
        <p:spPr>
          <a:xfrm>
            <a:off x="5881041" y="4740134"/>
            <a:ext cx="271301" cy="432048"/>
          </a:xfrm>
          <a:prstGeom prst="downArrow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000"/>
          </a:p>
        </p:txBody>
      </p:sp>
    </p:spTree>
    <p:extLst>
      <p:ext uri="{BB962C8B-B14F-4D97-AF65-F5344CB8AC3E}">
        <p14:creationId xmlns:p14="http://schemas.microsoft.com/office/powerpoint/2010/main" val="231571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7622" y="260648"/>
            <a:ext cx="8856984" cy="576064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1. Orvosi tálcák eszközeinek </a:t>
            </a:r>
            <a:r>
              <a:rPr lang="hu-H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vizsgálata III.</a:t>
            </a:r>
            <a:endParaRPr lang="hu-H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dirty="0" smtClean="0"/>
              <a:t>RFSUGMED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251520" y="836712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2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eszközök és törlőkendők útja nyomon </a:t>
            </a:r>
            <a:r>
              <a:rPr lang="hu-HU" sz="22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követhető:</a:t>
            </a:r>
            <a:endParaRPr lang="hu-HU" sz="2200" b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RFID címkékkel ellátott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eszközök -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saját azonosító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szám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azonosító számokat SPD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szoftver segítségével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tárolják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(méret, típus, egyedi jellemzők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tálcákon is RFID címkék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találhatók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szoftver jelzi az egyes eszközök állapotát és azt, hogy melyik tálcához tartozik. </a:t>
            </a:r>
            <a:endParaRPr lang="hu-HU" sz="2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Használat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közben, ha az eszközök, vagy a törlőkendők bizonyos távolságnál (kb. 45 cm) messzebb kerülnek a tálcától a tálcán lévő leolvasó már nem képes leolvasni az azonosítókat. </a:t>
            </a:r>
            <a:endParaRPr lang="hu-HU" sz="2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Majd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, amikor ismét a tálcára (vagy a vödörbe) kerülnek, akkor a leolvasó által vett jeleket a szoftver frissíti a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rendszerben.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műtét végén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-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szoftver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kilistáz (felhasznált eszközök), figyelmeztet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Hiány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esetén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- kézi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leolvasó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készülék használata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eljárás végén az adatok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rögzítése az adatbázisban, jelentés kinyomtatása.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sterilizációs folyamat végén jelentés (adott eszköz sterilizációja megtörtént, szükséges karbantartás)</a:t>
            </a:r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73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0126" y="332656"/>
            <a:ext cx="8856984" cy="1080120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2. Nagy értékű berendezések/eszközök </a:t>
            </a:r>
            <a:r>
              <a:rPr lang="hu-H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követése I.</a:t>
            </a:r>
            <a:endParaRPr lang="hu-H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197404" y="1556792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u-HU" sz="2400" b="1" dirty="0">
                <a:solidFill>
                  <a:srgbClr val="000000"/>
                </a:solidFill>
              </a:rPr>
              <a:t>Alkalmazható technológia részei és jellemzők: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bg1"/>
                </a:solidFill>
              </a:rPr>
              <a:t>(2.4 GHz-en működő, aktív) T2 RFID címke, vagy T5 címke - továbbítja az eszközök egyedi azonosító számát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bg1"/>
                </a:solidFill>
              </a:rPr>
              <a:t>Cisco Wi-Fi csomópontok – továbbítják az azonosítók adatait egy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bg1"/>
                </a:solidFill>
              </a:rPr>
              <a:t>Szoftverhez - amely egy térképen megjelöli az eszköz pontos helyét (épület, emelet, helyiség).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bg1"/>
                </a:solidFill>
              </a:rPr>
              <a:t>Lehet hibrid infravörös (IR) és az RFID rendszer 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bg1"/>
                </a:solidFill>
              </a:rPr>
              <a:t>Végfelhasználói platformok</a:t>
            </a:r>
          </a:p>
        </p:txBody>
      </p:sp>
    </p:spTree>
    <p:extLst>
      <p:ext uri="{BB962C8B-B14F-4D97-AF65-F5344CB8AC3E}">
        <p14:creationId xmlns:p14="http://schemas.microsoft.com/office/powerpoint/2010/main" val="1471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0126" y="332656"/>
            <a:ext cx="8856984" cy="1080120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2. Nagy értékű berendezések/eszközök </a:t>
            </a:r>
            <a:r>
              <a:rPr lang="hu-H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követése II.</a:t>
            </a:r>
            <a:endParaRPr lang="hu-H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dirty="0" smtClean="0"/>
              <a:t>RFSUGMED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183765" y="1196752"/>
            <a:ext cx="878497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200" b="1" dirty="0" smtClean="0">
                <a:solidFill>
                  <a:schemeClr val="bg1"/>
                </a:solidFill>
              </a:rPr>
              <a:t>Az </a:t>
            </a:r>
            <a:r>
              <a:rPr lang="hu-HU" sz="2200" b="1" dirty="0">
                <a:solidFill>
                  <a:schemeClr val="bg1"/>
                </a:solidFill>
              </a:rPr>
              <a:t>egészségügyi </a:t>
            </a:r>
            <a:r>
              <a:rPr lang="hu-HU" sz="2200" b="1" dirty="0" smtClean="0">
                <a:solidFill>
                  <a:schemeClr val="bg1"/>
                </a:solidFill>
              </a:rPr>
              <a:t>intézmények célja: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bg1"/>
                </a:solidFill>
              </a:rPr>
              <a:t>nagy értékű tárgyi </a:t>
            </a:r>
            <a:r>
              <a:rPr lang="hu-HU" sz="2200" dirty="0" smtClean="0">
                <a:solidFill>
                  <a:schemeClr val="bg1"/>
                </a:solidFill>
              </a:rPr>
              <a:t>eszközeik </a:t>
            </a:r>
            <a:r>
              <a:rPr lang="hu-HU" sz="2200" dirty="0">
                <a:solidFill>
                  <a:schemeClr val="bg1"/>
                </a:solidFill>
              </a:rPr>
              <a:t>és </a:t>
            </a:r>
            <a:r>
              <a:rPr lang="hu-HU" sz="2200" dirty="0" smtClean="0">
                <a:solidFill>
                  <a:schemeClr val="bg1"/>
                </a:solidFill>
              </a:rPr>
              <a:t>készleteik </a:t>
            </a:r>
            <a:r>
              <a:rPr lang="hu-HU" sz="2200" dirty="0">
                <a:solidFill>
                  <a:schemeClr val="bg1"/>
                </a:solidFill>
              </a:rPr>
              <a:t>napra készen </a:t>
            </a:r>
            <a:r>
              <a:rPr lang="hu-HU" sz="2200" dirty="0" smtClean="0">
                <a:solidFill>
                  <a:schemeClr val="bg1"/>
                </a:solidFill>
              </a:rPr>
              <a:t>tartása,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nyomon követhetősége </a:t>
            </a:r>
          </a:p>
          <a:p>
            <a:pPr lvl="2"/>
            <a:r>
              <a:rPr lang="hu-HU" sz="2200" dirty="0" smtClean="0">
                <a:solidFill>
                  <a:schemeClr val="bg1"/>
                </a:solidFill>
              </a:rPr>
              <a:t>          a </a:t>
            </a:r>
            <a:r>
              <a:rPr lang="hu-HU" sz="2200" dirty="0">
                <a:solidFill>
                  <a:schemeClr val="bg1"/>
                </a:solidFill>
              </a:rPr>
              <a:t>kórházi személyzet kevesebb időt töltsön azok keresésével és így több idő maradjon a </a:t>
            </a:r>
            <a:r>
              <a:rPr lang="hu-HU" sz="2200" dirty="0" smtClean="0">
                <a:solidFill>
                  <a:schemeClr val="bg1"/>
                </a:solidFill>
              </a:rPr>
              <a:t>betegekre</a:t>
            </a:r>
          </a:p>
          <a:p>
            <a:r>
              <a:rPr lang="hu-HU" sz="2200" b="1" dirty="0" smtClean="0">
                <a:solidFill>
                  <a:schemeClr val="bg1"/>
                </a:solidFill>
              </a:rPr>
              <a:t>Ok: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pénzügyi-gazdasági (</a:t>
            </a:r>
            <a:r>
              <a:rPr lang="hu-HU" sz="2200" dirty="0">
                <a:solidFill>
                  <a:schemeClr val="bg1"/>
                </a:solidFill>
              </a:rPr>
              <a:t>ROI – </a:t>
            </a:r>
            <a:r>
              <a:rPr lang="hu-HU" sz="2200" dirty="0" err="1">
                <a:solidFill>
                  <a:schemeClr val="bg1"/>
                </a:solidFill>
              </a:rPr>
              <a:t>Return</a:t>
            </a:r>
            <a:r>
              <a:rPr lang="hu-HU" sz="2200" dirty="0">
                <a:solidFill>
                  <a:schemeClr val="bg1"/>
                </a:solidFill>
              </a:rPr>
              <a:t> </a:t>
            </a:r>
            <a:r>
              <a:rPr lang="hu-HU" sz="2200" dirty="0" err="1">
                <a:solidFill>
                  <a:schemeClr val="bg1"/>
                </a:solidFill>
              </a:rPr>
              <a:t>On</a:t>
            </a:r>
            <a:r>
              <a:rPr lang="hu-HU" sz="2200" dirty="0">
                <a:solidFill>
                  <a:schemeClr val="bg1"/>
                </a:solidFill>
              </a:rPr>
              <a:t> </a:t>
            </a:r>
            <a:r>
              <a:rPr lang="hu-HU" sz="2200" dirty="0" err="1">
                <a:solidFill>
                  <a:schemeClr val="bg1"/>
                </a:solidFill>
              </a:rPr>
              <a:t>Investment</a:t>
            </a:r>
            <a:r>
              <a:rPr lang="hu-HU" sz="2200" dirty="0">
                <a:solidFill>
                  <a:schemeClr val="bg1"/>
                </a:solidFill>
              </a:rPr>
              <a:t>)</a:t>
            </a:r>
            <a:endParaRPr lang="hu-HU" sz="22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ill</a:t>
            </a:r>
            <a:r>
              <a:rPr lang="hu-HU" sz="2200" dirty="0">
                <a:solidFill>
                  <a:schemeClr val="bg1"/>
                </a:solidFill>
              </a:rPr>
              <a:t>. időmegtakarítás (betegellátására fordított idő </a:t>
            </a:r>
            <a:r>
              <a:rPr lang="hu-HU" sz="2200" dirty="0" smtClean="0">
                <a:solidFill>
                  <a:schemeClr val="bg1"/>
                </a:solidFill>
              </a:rPr>
              <a:t>megnövekedése)</a:t>
            </a:r>
          </a:p>
          <a:p>
            <a:endParaRPr lang="hu-HU" sz="2200" dirty="0">
              <a:solidFill>
                <a:schemeClr val="bg1"/>
              </a:solidFill>
            </a:endParaRPr>
          </a:p>
          <a:p>
            <a:r>
              <a:rPr lang="hu-HU" sz="2200" b="1" dirty="0" smtClean="0">
                <a:solidFill>
                  <a:schemeClr val="bg1"/>
                </a:solidFill>
              </a:rPr>
              <a:t>Megvalósítható: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az </a:t>
            </a:r>
            <a:r>
              <a:rPr lang="hu-HU" sz="2200" dirty="0">
                <a:solidFill>
                  <a:schemeClr val="bg1"/>
                </a:solidFill>
              </a:rPr>
              <a:t>eszközök </a:t>
            </a:r>
            <a:r>
              <a:rPr lang="hu-HU" sz="2200" dirty="0" smtClean="0">
                <a:solidFill>
                  <a:schemeClr val="bg1"/>
                </a:solidFill>
              </a:rPr>
              <a:t>helyének  meghatározása, takarításának </a:t>
            </a:r>
            <a:r>
              <a:rPr lang="hu-HU" sz="2200" dirty="0">
                <a:solidFill>
                  <a:schemeClr val="bg1"/>
                </a:solidFill>
              </a:rPr>
              <a:t>és </a:t>
            </a:r>
            <a:r>
              <a:rPr lang="hu-HU" sz="2200" dirty="0" smtClean="0">
                <a:solidFill>
                  <a:schemeClr val="bg1"/>
                </a:solidFill>
              </a:rPr>
              <a:t>karbantartásának nyomon követése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</a:rPr>
              <a:t>a </a:t>
            </a:r>
            <a:r>
              <a:rPr lang="hu-HU" sz="2200" dirty="0">
                <a:solidFill>
                  <a:schemeClr val="bg1"/>
                </a:solidFill>
              </a:rPr>
              <a:t>készletek </a:t>
            </a:r>
            <a:r>
              <a:rPr lang="hu-HU" sz="2200" dirty="0" smtClean="0">
                <a:solidFill>
                  <a:schemeClr val="bg1"/>
                </a:solidFill>
              </a:rPr>
              <a:t>csökkenésének előre jelzése - rendelések </a:t>
            </a:r>
            <a:r>
              <a:rPr lang="hu-HU" sz="2200" dirty="0">
                <a:solidFill>
                  <a:schemeClr val="bg1"/>
                </a:solidFill>
              </a:rPr>
              <a:t>gördülékenyebbé </a:t>
            </a:r>
            <a:r>
              <a:rPr lang="hu-HU" sz="2200" dirty="0" smtClean="0">
                <a:solidFill>
                  <a:schemeClr val="bg1"/>
                </a:solidFill>
              </a:rPr>
              <a:t>tétele</a:t>
            </a:r>
          </a:p>
        </p:txBody>
      </p:sp>
      <p:sp>
        <p:nvSpPr>
          <p:cNvPr id="4" name="Jobbra nyíl 3"/>
          <p:cNvSpPr/>
          <p:nvPr/>
        </p:nvSpPr>
        <p:spPr>
          <a:xfrm>
            <a:off x="1137901" y="2124657"/>
            <a:ext cx="489204" cy="242316"/>
          </a:xfrm>
          <a:prstGeom prst="rightArrow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611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0126" y="332656"/>
            <a:ext cx="8856984" cy="792088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2. Nagy értékű berendezések/eszközök </a:t>
            </a:r>
            <a:r>
              <a:rPr lang="hu-H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követése III.</a:t>
            </a:r>
            <a:endParaRPr lang="hu-H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dirty="0" smtClean="0"/>
              <a:t>RFSUGMED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27522" y="1225689"/>
            <a:ext cx="89289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</a:rPr>
              <a:t>Az eszközök és a nagy értékű berendezések nyomon követése az alábbi esetekben fontos: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</a:rPr>
              <a:t>Helymeghatározás </a:t>
            </a:r>
            <a:r>
              <a:rPr lang="hu-HU" sz="2000" dirty="0">
                <a:solidFill>
                  <a:schemeClr val="bg1"/>
                </a:solidFill>
              </a:rPr>
              <a:t>– azonnali ellelhetőség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</a:rPr>
              <a:t>Leltár </a:t>
            </a:r>
            <a:r>
              <a:rPr lang="hu-HU" sz="2000" dirty="0">
                <a:solidFill>
                  <a:schemeClr val="bg1"/>
                </a:solidFill>
              </a:rPr>
              <a:t>(pontosabb és hatékonyabb – kevesebb időráfordítás)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</a:rPr>
              <a:t>Lopás </a:t>
            </a:r>
            <a:r>
              <a:rPr lang="hu-HU" sz="2000" dirty="0">
                <a:solidFill>
                  <a:schemeClr val="bg1"/>
                </a:solidFill>
              </a:rPr>
              <a:t>elleni védelem – nagy értékű eszközök esetén elengedhetetlenül fontos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</a:rPr>
              <a:t>Gazdaságosság </a:t>
            </a:r>
            <a:r>
              <a:rPr lang="hu-HU" sz="2000" dirty="0">
                <a:solidFill>
                  <a:schemeClr val="bg1"/>
                </a:solidFill>
              </a:rPr>
              <a:t>(felesleges rendelések elkerülése</a:t>
            </a:r>
            <a:r>
              <a:rPr lang="hu-HU" sz="2000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bg1"/>
              </a:solidFill>
            </a:endParaRPr>
          </a:p>
          <a:p>
            <a:r>
              <a:rPr lang="hu-HU" sz="2000" b="1" dirty="0" smtClean="0">
                <a:solidFill>
                  <a:schemeClr val="bg1"/>
                </a:solidFill>
              </a:rPr>
              <a:t>Korai külföldi példák: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</a:rPr>
              <a:t>Oregon </a:t>
            </a:r>
            <a:r>
              <a:rPr lang="hu-HU" sz="2000" dirty="0" smtClean="0">
                <a:solidFill>
                  <a:schemeClr val="bg1"/>
                </a:solidFill>
              </a:rPr>
              <a:t>állam - Oregon </a:t>
            </a:r>
            <a:r>
              <a:rPr lang="hu-HU" sz="2000" dirty="0">
                <a:solidFill>
                  <a:schemeClr val="bg1"/>
                </a:solidFill>
              </a:rPr>
              <a:t>Health &amp; Science University (OHSU) </a:t>
            </a:r>
            <a:r>
              <a:rPr lang="en-US" sz="2000" dirty="0" smtClean="0">
                <a:solidFill>
                  <a:schemeClr val="bg1"/>
                </a:solidFill>
              </a:rPr>
              <a:t>Healthcare </a:t>
            </a:r>
            <a:r>
              <a:rPr lang="hu-HU" sz="2000" dirty="0" smtClean="0">
                <a:solidFill>
                  <a:schemeClr val="bg1"/>
                </a:solidFill>
              </a:rPr>
              <a:t>2005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sz="2000" dirty="0" smtClean="0">
                <a:solidFill>
                  <a:schemeClr val="bg1"/>
                </a:solidFill>
              </a:rPr>
              <a:t>eszközeik  azonosítása (pl</a:t>
            </a:r>
            <a:r>
              <a:rPr lang="hu-HU" sz="2000" dirty="0">
                <a:solidFill>
                  <a:schemeClr val="bg1"/>
                </a:solidFill>
              </a:rPr>
              <a:t>. infúziós pumpák, ágyak, kerekes </a:t>
            </a:r>
            <a:r>
              <a:rPr lang="hu-HU" sz="2000" dirty="0" smtClean="0">
                <a:solidFill>
                  <a:schemeClr val="bg1"/>
                </a:solidFill>
              </a:rPr>
              <a:t>székek).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sz="2000" dirty="0" smtClean="0">
                <a:solidFill>
                  <a:schemeClr val="bg1"/>
                </a:solidFill>
              </a:rPr>
              <a:t>A </a:t>
            </a:r>
            <a:r>
              <a:rPr lang="hu-HU" sz="2000" dirty="0">
                <a:solidFill>
                  <a:schemeClr val="bg1"/>
                </a:solidFill>
              </a:rPr>
              <a:t>rendszer </a:t>
            </a:r>
            <a:r>
              <a:rPr lang="hu-HU" sz="2000" dirty="0" smtClean="0">
                <a:solidFill>
                  <a:schemeClr val="bg1"/>
                </a:solidFill>
              </a:rPr>
              <a:t>(</a:t>
            </a:r>
            <a:r>
              <a:rPr lang="en-US" sz="2000" dirty="0" smtClean="0">
                <a:solidFill>
                  <a:schemeClr val="bg1"/>
                </a:solidFill>
              </a:rPr>
              <a:t>AeroScout</a:t>
            </a:r>
            <a:r>
              <a:rPr lang="hu-HU" sz="2000" dirty="0" smtClean="0">
                <a:solidFill>
                  <a:schemeClr val="bg1"/>
                </a:solidFill>
              </a:rPr>
              <a:t>) </a:t>
            </a:r>
            <a:r>
              <a:rPr lang="hu-HU" sz="2000" dirty="0">
                <a:solidFill>
                  <a:schemeClr val="bg1"/>
                </a:solidFill>
              </a:rPr>
              <a:t>Wi-Fi alapú RFID technológia, ahol a címkék a meglévő Cisco vezeték nélküli hálózattal kommunikáltak.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</a:rPr>
              <a:t>A </a:t>
            </a:r>
            <a:r>
              <a:rPr lang="en-US" sz="2000" dirty="0" smtClean="0">
                <a:solidFill>
                  <a:schemeClr val="bg1"/>
                </a:solidFill>
              </a:rPr>
              <a:t>Worcestershire Royal Hospital, the Worcestershire Acute Hospitals NHS Trust </a:t>
            </a:r>
            <a:r>
              <a:rPr lang="hu-HU" sz="2000" dirty="0" smtClean="0">
                <a:solidFill>
                  <a:schemeClr val="bg1"/>
                </a:solidFill>
              </a:rPr>
              <a:t>intézményeiben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sz="2000" dirty="0" smtClean="0">
                <a:solidFill>
                  <a:schemeClr val="bg1"/>
                </a:solidFill>
              </a:rPr>
              <a:t>telepítettek </a:t>
            </a:r>
            <a:r>
              <a:rPr lang="hu-HU" sz="2000" dirty="0">
                <a:solidFill>
                  <a:schemeClr val="bg1"/>
                </a:solidFill>
              </a:rPr>
              <a:t>(bővítették a már meglévő RFID rendszert) RTLS rendszert leltármenedzsment és nagyértékű berendezések </a:t>
            </a:r>
            <a:r>
              <a:rPr lang="hu-HU" sz="2000" dirty="0" smtClean="0">
                <a:solidFill>
                  <a:schemeClr val="bg1"/>
                </a:solidFill>
              </a:rPr>
              <a:t>nyomon követése </a:t>
            </a:r>
            <a:r>
              <a:rPr lang="hu-HU" sz="2000" dirty="0">
                <a:solidFill>
                  <a:schemeClr val="bg1"/>
                </a:solidFill>
              </a:rPr>
              <a:t>céljából.</a:t>
            </a:r>
          </a:p>
          <a:p>
            <a:endParaRPr lang="hu-H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51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368152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3. Wi-Fi </a:t>
            </a:r>
            <a:r>
              <a:rPr lang="hu-H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alapú RFID rendszer - hűtőszekrények és fagyasztók hőmérsékletének nyomon követésére </a:t>
            </a: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251520" y="1556793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Alkalmazható technológia részei és jellemzők: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Szoftver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platform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Mikrohullámú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, pl. 2.4 GHz-en működő szenzor címke;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Wi-Fi</a:t>
            </a:r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meghibásodás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vagy a hőmérsékleti érték egyéb okból bekövetkezett változásáról azonnali hiba-értesítést küld a felhasználóknak (email, </a:t>
            </a:r>
            <a:r>
              <a:rPr lang="hu-HU" sz="2400" dirty="0" err="1">
                <a:solidFill>
                  <a:schemeClr val="bg1"/>
                </a:solidFill>
                <a:latin typeface="Cambria" panose="02040503050406030204" pitchFamily="18" charset="0"/>
              </a:rPr>
              <a:t>sms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, mobil hívás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Szövetek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, vér, gyógyszerek és élelmiszerek tárolása 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estén</a:t>
            </a:r>
          </a:p>
          <a:p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M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egtakarítást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jelent az intézményeknek, mert jelentősen csökkentheti a veszteségek lehetőségét</a:t>
            </a:r>
          </a:p>
          <a:p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06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496" y="332656"/>
            <a:ext cx="8928992" cy="720080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4. Vérkészítmények </a:t>
            </a:r>
            <a:r>
              <a:rPr lang="hu-H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nyomon </a:t>
            </a:r>
            <a:r>
              <a:rPr lang="hu-H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követése I.</a:t>
            </a:r>
            <a:endParaRPr lang="hu-H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251520" y="917912"/>
            <a:ext cx="8712968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Alkalmazható technológia részei és jellemzők:</a:t>
            </a:r>
            <a:endParaRPr lang="hu-HU" sz="2400" b="1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Alacsony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frekvenciájú, pl. 13.56 MHz passzív RFID címke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Beépített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RFID olvasó antennával felszerelt hűtőberendezés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Szoftver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(továbbítja az adatok a vállalati erőforrás tervezési rendszerbe)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A</a:t>
            </a: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sztali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olvasó - további kódokkal képes ellátni a címkét (pl. termékkód, vércsoport megnevezés)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Kórházban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elhelyezett, számítógéphez csatlakoztatott asztali RFID olvasó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Kórházi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– (intézményi) háttér erőforrás-tervezési rendszer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Kórházban (is)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ún. intelligens hűtők beépített RFID leolvasókkal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Kórházi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szoftver, háttér rendszer, ide továbbítják a leolvasók készítmények egyedi adatait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Hőmérsékletérzékelőkkel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ellátott hűtőszekrények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RFID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azonosító alagút</a:t>
            </a:r>
          </a:p>
          <a:p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70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1066761" y="1484784"/>
            <a:ext cx="70372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RFID rendszerek elemei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3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RFID </a:t>
            </a:r>
            <a:r>
              <a:rPr lang="hu-HU" sz="3600" dirty="0">
                <a:solidFill>
                  <a:schemeClr val="bg1"/>
                </a:solidFill>
                <a:latin typeface="Cambria" panose="02040503050406030204" pitchFamily="18" charset="0"/>
              </a:rPr>
              <a:t>tag (adathordozó)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3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RFID </a:t>
            </a:r>
            <a:r>
              <a:rPr lang="hu-HU" sz="3600" dirty="0">
                <a:solidFill>
                  <a:schemeClr val="bg1"/>
                </a:solidFill>
                <a:latin typeface="Cambria" panose="02040503050406030204" pitchFamily="18" charset="0"/>
              </a:rPr>
              <a:t>olvasó (antenna)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3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RFID </a:t>
            </a:r>
            <a:r>
              <a:rPr lang="hu-HU" sz="3600" dirty="0">
                <a:solidFill>
                  <a:schemeClr val="bg1"/>
                </a:solidFill>
                <a:latin typeface="Cambria" panose="02040503050406030204" pitchFamily="18" charset="0"/>
              </a:rPr>
              <a:t>író/olvasó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3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RFID </a:t>
            </a:r>
            <a:r>
              <a:rPr lang="hu-HU" sz="3600" dirty="0">
                <a:solidFill>
                  <a:schemeClr val="bg1"/>
                </a:solidFill>
                <a:latin typeface="Cambria" panose="02040503050406030204" pitchFamily="18" charset="0"/>
              </a:rPr>
              <a:t>adatfogó/kezelő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3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Intézményirányítási </a:t>
            </a:r>
            <a:r>
              <a:rPr lang="hu-HU" sz="3600" dirty="0">
                <a:solidFill>
                  <a:schemeClr val="bg1"/>
                </a:solidFill>
                <a:latin typeface="Cambria" panose="02040503050406030204" pitchFamily="18" charset="0"/>
              </a:rPr>
              <a:t>rendszer</a:t>
            </a:r>
          </a:p>
        </p:txBody>
      </p:sp>
    </p:spTree>
    <p:extLst>
      <p:ext uri="{BB962C8B-B14F-4D97-AF65-F5344CB8AC3E}">
        <p14:creationId xmlns:p14="http://schemas.microsoft.com/office/powerpoint/2010/main" val="308238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284" y="332656"/>
            <a:ext cx="8928992" cy="720080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4. Vérkészítmények </a:t>
            </a:r>
            <a:r>
              <a:rPr lang="hu-H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nyomon </a:t>
            </a:r>
            <a:r>
              <a:rPr lang="hu-H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követése II.</a:t>
            </a:r>
            <a:endParaRPr lang="hu-HU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dirty="0" smtClean="0"/>
              <a:t>RFSUGMED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215296" y="908720"/>
            <a:ext cx="871296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A rendszer jól használható: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készítmény adatainak azonnali és pontos ellenőrzése – sürgősségi ellátás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A hőmérsékleti adatok nyomon </a:t>
            </a: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követhetősége</a:t>
            </a:r>
            <a:endParaRPr lang="hu-HU" sz="22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leltározás, lecsökkent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, vagy hiányzó készletek </a:t>
            </a: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utánrendelése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gazdasági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, pénzügyi adatok </a:t>
            </a:r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tervezése</a:t>
            </a:r>
          </a:p>
          <a:p>
            <a:endParaRPr lang="hu-HU" sz="24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just"/>
            <a:r>
              <a:rPr lang="hu-HU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adott körülmények (hőmérséklet, szállítás) között a címkék jól leolvashatóak a tasakokról, az RFID címkeolvasó és a </a:t>
            </a:r>
            <a:r>
              <a:rPr lang="hu-HU" sz="2200" dirty="0" err="1">
                <a:solidFill>
                  <a:schemeClr val="bg1"/>
                </a:solidFill>
                <a:latin typeface="Cambria" panose="02040503050406030204" pitchFamily="18" charset="0"/>
              </a:rPr>
              <a:t>vértranszfúziós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 központok háttérirányító rendszere között az interfész jól működtethető.</a:t>
            </a:r>
          </a:p>
          <a:p>
            <a:pPr algn="just"/>
            <a:endParaRPr lang="hu-HU" sz="22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just"/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A technológia és rendszer működtetését </a:t>
            </a:r>
            <a:r>
              <a:rPr lang="hu-H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szabályozó protokoll 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alkalmazásával a készítmények és paramétereik nyomon követhetőek és azonosíthatóak lesznek, növelve ezáltal az ágazat </a:t>
            </a:r>
            <a:r>
              <a:rPr lang="hu-H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biztonság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át</a:t>
            </a:r>
            <a:r>
              <a:rPr lang="hu-H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 és hatékonyság</a:t>
            </a:r>
            <a:r>
              <a:rPr lang="hu-HU" sz="2200" dirty="0">
                <a:solidFill>
                  <a:schemeClr val="bg1"/>
                </a:solidFill>
                <a:latin typeface="Cambria" panose="02040503050406030204" pitchFamily="18" charset="0"/>
              </a:rPr>
              <a:t>át</a:t>
            </a:r>
            <a:r>
              <a:rPr lang="hu-HU" sz="2200" b="1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859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648072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5. Gyógyszergyártás I.</a:t>
            </a:r>
            <a:endParaRPr lang="hu-HU" sz="3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179071" y="1052736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Alkalmazható technológia részei és </a:t>
            </a:r>
            <a:r>
              <a:rPr lang="hu-HU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jellemzők I.:</a:t>
            </a:r>
            <a:endParaRPr lang="hu-HU" sz="2400" b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RFID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chip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RFID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olvasó (elemmel működtethető, USB-n keresztül frissíthető és tölthető)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RFID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címke (aktív és passzív alacsony frekvencián működő)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Tálca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(pl. </a:t>
            </a:r>
            <a:r>
              <a:rPr lang="hu-HU" sz="2400" dirty="0" err="1">
                <a:solidFill>
                  <a:schemeClr val="bg1"/>
                </a:solidFill>
                <a:latin typeface="Cambria" panose="02040503050406030204" pitchFamily="18" charset="0"/>
              </a:rPr>
              <a:t>Traytesta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Hőmérséklet-érzékelő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szenzorok (kifejezetten a hőmérsékleti adatok nyomon követésére irányuló rendszerek esetében)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Szenzor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chippel ellátott mobile telefon (a világ bármely részén alkalmazható)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Wi-Fi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kapcsolat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Áramszünet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esetén és a vásárlók által is könnyen használható 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eszközök</a:t>
            </a:r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41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648072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5. Gyógyszergyártás II.</a:t>
            </a:r>
            <a:endParaRPr lang="hu-HU" sz="3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179512" y="692695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Alkalmazható technológia részei és </a:t>
            </a:r>
            <a:r>
              <a:rPr lang="hu-H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jellemzők II.:</a:t>
            </a:r>
            <a:endParaRPr lang="hu-HU" sz="2000" b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Használhatóak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dobozos termékeken, ill. a technológia fejlesztésének következő lépése, hogy a gyógyszergyártó cégek a palackokon és a csomagoláson is alkalmazzák a címkéket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Egyes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rendszerek nyomon követik a gyógyszerek vételi és eladási árát (gazdasági visszajelzés lehetősége – visszajelzés a nyereségességről), valamint a lejárat dátumát, továbbá figyelhetik a hőmérsékleti adatok alakulását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 hőmérsékleti adatok ellenőrzése korábban hosszadalmas és kötött folyamat volt: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adatgyűjtőkről az orvos olvasta le az adatokat és rögzítette azokat számítógépre (szoftver és internet szükséges)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adatokat központilag ellenőrizték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adott gyógyszer felhasználhatóságáról csak 24 óra elteltével érkezett válasz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technológiát bevezető cégek folyamatosan terjesztik ki a rendszer használatát kezdetben a magasabb, később pedig az alacsonyabb árú készítményeikre (pl. </a:t>
            </a:r>
            <a:r>
              <a:rPr lang="hu-HU" sz="2000" dirty="0" err="1">
                <a:solidFill>
                  <a:schemeClr val="bg1"/>
                </a:solidFill>
                <a:latin typeface="Cambria" panose="02040503050406030204" pitchFamily="18" charset="0"/>
              </a:rPr>
              <a:t>Parexel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 International)</a:t>
            </a:r>
          </a:p>
        </p:txBody>
      </p:sp>
    </p:spTree>
    <p:extLst>
      <p:ext uri="{BB962C8B-B14F-4D97-AF65-F5344CB8AC3E}">
        <p14:creationId xmlns:p14="http://schemas.microsoft.com/office/powerpoint/2010/main" val="31244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648072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5. Gyógyszergyártás III.</a:t>
            </a:r>
            <a:endParaRPr lang="hu-HU" sz="3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179512" y="1268760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A technológia felhasználható: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gyógyszerek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nyomon követése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gyógyszerhamisítás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megakadályozása (egészségügyi és gazdasági következmények – globális szintű probléma)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„A hamisítás által okozott globális gazdasági kár évente $600 milliárd fölé becsülhető és az összes eladás 10%-át teszi ki.” 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Ez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az adat 2006-ból való, amikor is a WHO „a nemzetközi gyógyszeripari piacra vonatkozóan 10%-ra becsüli a hamisított termékek jelenlétét – míg a fejlődő országokban ez 25%.”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hőmérsékleti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adatok követése (szállítás, tárolás) – pl. kísérleti gyógyszerek nyomon követése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Készletgazdálkodás</a:t>
            </a:r>
          </a:p>
          <a:p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63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648072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5. Gyógyszergyártás IV.</a:t>
            </a:r>
            <a:endParaRPr lang="hu-HU" sz="3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179512" y="692695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ctr"/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A folyamatok nagy mértékű 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automatizálása - 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a termelés hatékonyságának 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növelése</a:t>
            </a:r>
          </a:p>
          <a:p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sz="24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sz="24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A nyomon </a:t>
            </a:r>
            <a:r>
              <a:rPr lang="hu-HU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követhetőség hasznos </a:t>
            </a:r>
            <a:endParaRPr lang="hu-HU" sz="2400" b="1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gyártóknak (márkavédelem), </a:t>
            </a:r>
            <a:endParaRPr lang="hu-HU" sz="24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intézményeknek ahol felhasználják és forgalmazzák a termékeket (biztonság) </a:t>
            </a:r>
            <a:endParaRPr lang="hu-HU" sz="24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és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a fogyasztóknak is, hiszen biztosítva van a megfelelő hatóanyagú, és megfelelően tárolt gyógyszer alkalmazása.</a:t>
            </a:r>
          </a:p>
        </p:txBody>
      </p:sp>
      <p:sp>
        <p:nvSpPr>
          <p:cNvPr id="5" name="Lefelé nyíl 4"/>
          <p:cNvSpPr/>
          <p:nvPr/>
        </p:nvSpPr>
        <p:spPr>
          <a:xfrm>
            <a:off x="4051364" y="1988840"/>
            <a:ext cx="484632" cy="978408"/>
          </a:xfrm>
          <a:prstGeom prst="downArrow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635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28992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6. Munkafolyamatok </a:t>
            </a:r>
            <a:r>
              <a:rPr lang="hu-HU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elemzése, optimalizálása</a:t>
            </a: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251520" y="1052736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Cél:</a:t>
            </a:r>
          </a:p>
          <a:p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különböző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mobil eszközök (pl. röntgengépek) fellehetősége, és a rajtuk végzett munkafolyamatok időbeli meghatározása </a:t>
            </a:r>
            <a:endParaRPr lang="hu-HU" sz="24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Meghatározható: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H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ol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, mire és mennyi ideig használják 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eszközöket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Milyen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az adott eszközök </a:t>
            </a:r>
            <a:r>
              <a:rPr lang="hu-HU" sz="2400" dirty="0" err="1">
                <a:solidFill>
                  <a:schemeClr val="bg1"/>
                </a:solidFill>
                <a:latin typeface="Cambria" panose="02040503050406030204" pitchFamily="18" charset="0"/>
              </a:rPr>
              <a:t>kihasználtsági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aránya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Át estek-e a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tisztítási 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folyamaton</a:t>
            </a:r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sz="24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just"/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meglévő adatok feldolgozásával a folyamatok optimalizálhatóak, </a:t>
            </a:r>
            <a:r>
              <a:rPr lang="hu-HU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a rendszer hatékonyabban működhet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(eszközmenedzsment), nő az egészségügyi intézmények </a:t>
            </a:r>
            <a:r>
              <a:rPr lang="hu-HU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megtakarítás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a és ez a rendszer bevezetését követően szinte azonnal tapasztalható.</a:t>
            </a:r>
          </a:p>
        </p:txBody>
      </p:sp>
    </p:spTree>
    <p:extLst>
      <p:ext uri="{BB962C8B-B14F-4D97-AF65-F5344CB8AC3E}">
        <p14:creationId xmlns:p14="http://schemas.microsoft.com/office/powerpoint/2010/main" val="360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RFSUGMED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323528" y="188640"/>
            <a:ext cx="864096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900" b="1" cap="all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+mj-ea"/>
                <a:cs typeface="+mj-cs"/>
              </a:rPr>
              <a:t>7. Az intézményen belüli szabad ágyak </a:t>
            </a:r>
            <a:r>
              <a:rPr lang="hu-HU" sz="2900" b="1" cap="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+mj-ea"/>
                <a:cs typeface="+mj-cs"/>
              </a:rPr>
              <a:t>meghatározása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Készen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áll-e az új beteg fogadására – tiszta-e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400" dirty="0" err="1">
                <a:solidFill>
                  <a:schemeClr val="bg1"/>
                </a:solidFill>
                <a:latin typeface="Cambria" panose="02040503050406030204" pitchFamily="18" charset="0"/>
              </a:rPr>
              <a:t>ICU-ról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 kikerülő osztályra helyezendő betegek elhelyezése</a:t>
            </a:r>
          </a:p>
        </p:txBody>
      </p:sp>
      <p:sp>
        <p:nvSpPr>
          <p:cNvPr id="4" name="Téglalap 3"/>
          <p:cNvSpPr/>
          <p:nvPr/>
        </p:nvSpPr>
        <p:spPr>
          <a:xfrm>
            <a:off x="179512" y="2352470"/>
            <a:ext cx="864096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hu-HU" sz="2900" b="1" cap="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+mj-ea"/>
                <a:cs typeface="+mj-cs"/>
              </a:rPr>
              <a:t>8. Betegazonosítás</a:t>
            </a:r>
          </a:p>
          <a:p>
            <a:pPr algn="ctr">
              <a:spcBef>
                <a:spcPct val="0"/>
              </a:spcBef>
            </a:pPr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Nyomkövetés – Az intézmény mely területén van, ill. a napi előírt ellátásban hol tart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Betegadatok (azonnal elérhető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hu-HU" sz="2900" b="1" cap="all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+mj-ea"/>
                <a:cs typeface="+mj-cs"/>
              </a:rPr>
              <a:t>9. Fizetős-ellátás</a:t>
            </a:r>
          </a:p>
          <a:p>
            <a:pPr>
              <a:spcBef>
                <a:spcPct val="0"/>
              </a:spcBef>
            </a:pPr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Komfortérzet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javítása (kontrollálható világítás, hőmérséklet, zene, video…)</a:t>
            </a:r>
          </a:p>
          <a:p>
            <a:pPr>
              <a:spcBef>
                <a:spcPct val="0"/>
              </a:spcBef>
            </a:pPr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>
              <a:spcBef>
                <a:spcPct val="0"/>
              </a:spcBef>
            </a:pPr>
            <a:endParaRPr lang="hu-HU" sz="24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72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smtClean="0"/>
              <a:t>RFSUGMED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323528" y="188640"/>
            <a:ext cx="864096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hu-HU" sz="2900" b="1" cap="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10. </a:t>
            </a:r>
            <a:r>
              <a:rPr lang="hu-HU" sz="2900" b="1" cap="all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Biztosítás/Biztosítók</a:t>
            </a:r>
          </a:p>
          <a:p>
            <a:pPr lvl="0">
              <a:spcBef>
                <a:spcPct val="0"/>
              </a:spcBef>
            </a:pPr>
            <a:endParaRPr lang="hu-HU" sz="2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342900" lvl="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00000"/>
                </a:solidFill>
                <a:latin typeface="Cambria" panose="02040503050406030204" pitchFamily="18" charset="0"/>
              </a:rPr>
              <a:t>Betegazonosítás, betegadatok kezelése </a:t>
            </a:r>
          </a:p>
          <a:p>
            <a:pPr marL="342900" lvl="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00000"/>
                </a:solidFill>
                <a:latin typeface="Cambria" panose="02040503050406030204" pitchFamily="18" charset="0"/>
              </a:rPr>
              <a:t>Műhibaperek – nagyobb biztonság, </a:t>
            </a:r>
            <a:r>
              <a:rPr lang="hu-HU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visszakereshetőség</a:t>
            </a:r>
          </a:p>
          <a:p>
            <a:pPr marL="342900" lvl="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/>
            <a:r>
              <a:rPr lang="hu-HU" sz="2900" b="1" cap="all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+mj-ea"/>
                <a:cs typeface="+mj-cs"/>
              </a:rPr>
              <a:t>11. Időbeosztás</a:t>
            </a:r>
          </a:p>
          <a:p>
            <a:endParaRPr lang="hu-HU" sz="3200" b="1" cap="all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+mj-ea"/>
              <a:cs typeface="+mj-cs"/>
            </a:endParaRPr>
          </a:p>
          <a:p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ellátást gördülékenyebbé, hatékonyabbá és biztonságosabbá tételére </a:t>
            </a:r>
            <a:endParaRPr lang="hu-HU" sz="24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hu-HU" sz="2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Annak vizsgálata, hogy: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hogyan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alakul a beteg folyamatos ellátása, </a:t>
            </a:r>
            <a:endParaRPr lang="hu-HU" sz="24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az napra kiirt vizsgálatok, beavatkozások sorrendjében hol tart. </a:t>
            </a:r>
            <a:endParaRPr lang="hu-HU" sz="24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dolgozók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beosztása, működése is figyelemmel kísérhető, 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és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a kinyert adatokból optimalizálható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07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0" y="9645"/>
            <a:ext cx="9036496" cy="1115100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12. Biztonság </a:t>
            </a:r>
            <a:r>
              <a:rPr lang="hu-H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– Sürgősségi ellátás, Idős, beteg, </a:t>
            </a:r>
            <a:r>
              <a:rPr lang="hu-HU" sz="28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demens</a:t>
            </a:r>
            <a:r>
              <a:rPr lang="hu-HU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, stb. betegek ellátása, gondozása</a:t>
            </a: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251520" y="1124744"/>
            <a:ext cx="87129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Gyors, hatékony és körültekintő betegellátás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S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ürgősségi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ellátás - bonyolult és összetett ellátási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forma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idős, beteg, vagy pszichés-, mentális problémákkal bíró betegek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ellátása - nagy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körültekintést és odafigyelést igényel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(gyakran azonnali beavatkozás, ill. az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ellátást végzőket érő veszélyhelyzet (zavart, agresszív, ittas, stb. betegek)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elhárítása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just"/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RFID technológia révén kompenzálható a nagy betegszámokhoz képest sokszor alacsony egészségügyi dolgozói létszám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  <a:p>
            <a:pPr algn="just"/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just"/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Az RFID alapú (Real Time </a:t>
            </a:r>
            <a:r>
              <a:rPr lang="hu-HU" sz="2000" dirty="0" err="1">
                <a:solidFill>
                  <a:schemeClr val="bg1"/>
                </a:solidFill>
                <a:latin typeface="Cambria" panose="02040503050406030204" pitchFamily="18" charset="0"/>
              </a:rPr>
              <a:t>Location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 System) készülék </a:t>
            </a:r>
            <a:r>
              <a:rPr lang="hu-H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veszély esetén azonnal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 jelzi a segítségkérő </a:t>
            </a:r>
            <a:r>
              <a:rPr lang="hu-H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pontos hely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ét az intézményen és az osztályon belül, így hamarabb kaphat segítséget.</a:t>
            </a:r>
          </a:p>
          <a:p>
            <a:pPr algn="just"/>
            <a:endParaRPr lang="hu-HU" sz="2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just"/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Figyelembe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kell venni a dolgozók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személyiségi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jogainak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védelmét (A dolgozók elfogadják,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vagy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elutasítják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az állandó nyomon követhetőség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tényét. – egyensúly megteremtse)</a:t>
            </a:r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88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576064"/>
          </a:xfrm>
        </p:spPr>
        <p:txBody>
          <a:bodyPr>
            <a:noAutofit/>
          </a:bodyPr>
          <a:lstStyle/>
          <a:p>
            <a:pPr algn="ctr"/>
            <a:r>
              <a:rPr lang="hu-HU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13. REHABILITÁCIÓ I.</a:t>
            </a:r>
            <a:endParaRPr lang="hu-HU" sz="3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323528" y="1052736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A hazai orvoslásban kiemelt helyen szerepel a rehabilitáció. </a:t>
            </a:r>
            <a:endParaRPr lang="hu-HU" sz="24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intézmények rehabilitációs osztályai gyakran túlterheltek, az erőforrások (emberi és anyagi) pedig szűkösek. Ennek köszönhetően a szakmai személyzet sokszor túlterhelt, kevés idő jut egy-egy betegre. </a:t>
            </a:r>
            <a:endParaRPr lang="hu-HU" sz="24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Új RFID technológián alapuló fejlesztések,amelyek </a:t>
            </a:r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jótékonyan segítheti a rehabilitációs szakemberek munkáját.</a:t>
            </a:r>
          </a:p>
          <a:p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400" dirty="0">
                <a:solidFill>
                  <a:schemeClr val="bg1"/>
                </a:solidFill>
                <a:latin typeface="Cambria" panose="02040503050406030204" pitchFamily="18" charset="0"/>
              </a:rPr>
              <a:t>RFID alapú érzékelők a fizikai aktivitás </a:t>
            </a:r>
            <a:r>
              <a:rPr lang="hu-HU" sz="24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mérésére</a:t>
            </a:r>
          </a:p>
          <a:p>
            <a:endParaRPr lang="hu-HU" sz="24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Lefelé nyíl 4"/>
          <p:cNvSpPr/>
          <p:nvPr/>
        </p:nvSpPr>
        <p:spPr>
          <a:xfrm>
            <a:off x="585268" y="4149080"/>
            <a:ext cx="242316" cy="489204"/>
          </a:xfrm>
          <a:prstGeom prst="downArrow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181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0565" y="260648"/>
            <a:ext cx="8281911" cy="720080"/>
          </a:xfrm>
        </p:spPr>
        <p:txBody>
          <a:bodyPr>
            <a:normAutofit fontScale="90000"/>
          </a:bodyPr>
          <a:lstStyle/>
          <a:p>
            <a:r>
              <a:rPr lang="hu-HU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RFID Bélyeg vagy tag (adathordozó</a:t>
            </a:r>
            <a:r>
              <a:rPr lang="hu-H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) I.</a:t>
            </a:r>
            <a:endParaRPr lang="hu-HU" sz="36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539552" y="1340768"/>
            <a:ext cx="8208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Egyszerű tag (antenna </a:t>
            </a:r>
            <a:r>
              <a:rPr lang="hu-HU" b="1" dirty="0">
                <a:solidFill>
                  <a:schemeClr val="bg1"/>
                </a:solidFill>
                <a:latin typeface="Cambria" panose="02040503050406030204" pitchFamily="18" charset="0"/>
              </a:rPr>
              <a:t>és </a:t>
            </a:r>
            <a:r>
              <a:rPr lang="hu-H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mikrochip)</a:t>
            </a:r>
          </a:p>
          <a:p>
            <a:pPr marL="342900" indent="-342900">
              <a:buFont typeface="+mj-lt"/>
              <a:buAutoNum type="arabicPeriod"/>
            </a:pPr>
            <a:r>
              <a:rPr lang="hu-H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Több </a:t>
            </a:r>
            <a:r>
              <a:rPr lang="hu-HU" b="1" dirty="0">
                <a:solidFill>
                  <a:schemeClr val="bg1"/>
                </a:solidFill>
                <a:latin typeface="Cambria" panose="02040503050406030204" pitchFamily="18" charset="0"/>
              </a:rPr>
              <a:t>funkciós </a:t>
            </a:r>
            <a:r>
              <a:rPr lang="hu-H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tag (belső energiaforrás, szenzorok - pl</a:t>
            </a:r>
            <a:r>
              <a:rPr lang="hu-HU" b="1" dirty="0">
                <a:solidFill>
                  <a:schemeClr val="bg1"/>
                </a:solidFill>
                <a:latin typeface="Cambria" panose="02040503050406030204" pitchFamily="18" charset="0"/>
              </a:rPr>
              <a:t>. hőmérséklet mérése</a:t>
            </a:r>
            <a:r>
              <a:rPr lang="hu-H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  <a:endParaRPr lang="hu-HU" b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b="1" dirty="0">
                <a:solidFill>
                  <a:schemeClr val="bg1"/>
                </a:solidFill>
                <a:latin typeface="Cambria" panose="02040503050406030204" pitchFamily="18" charset="0"/>
              </a:rPr>
              <a:t>gyártási </a:t>
            </a:r>
            <a:r>
              <a:rPr lang="hu-H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oldal - </a:t>
            </a:r>
            <a:r>
              <a:rPr lang="hu-HU" b="1" dirty="0">
                <a:solidFill>
                  <a:schemeClr val="bg1"/>
                </a:solidFill>
                <a:latin typeface="Cambria" panose="02040503050406030204" pitchFamily="18" charset="0"/>
              </a:rPr>
              <a:t>4 </a:t>
            </a:r>
            <a:r>
              <a:rPr lang="hu-H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csoport (a </a:t>
            </a:r>
            <a:r>
              <a:rPr lang="hu-HU" b="1" dirty="0">
                <a:solidFill>
                  <a:schemeClr val="bg1"/>
                </a:solidFill>
                <a:latin typeface="Cambria" panose="02040503050406030204" pitchFamily="18" charset="0"/>
              </a:rPr>
              <a:t>bélyeg mely részét </a:t>
            </a:r>
            <a:r>
              <a:rPr lang="hu-H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állítja elő)</a:t>
            </a:r>
            <a:endParaRPr lang="hu-HU" b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Mikrochip gyártók</a:t>
            </a:r>
            <a:endParaRPr lang="hu-HU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Antenna gyártók</a:t>
            </a:r>
            <a:endParaRPr lang="hu-HU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Integrálást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végző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gyártók</a:t>
            </a:r>
            <a:endParaRPr lang="hu-HU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Konvertáló cégek</a:t>
            </a:r>
            <a:endParaRPr lang="hu-HU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539552" y="4149080"/>
            <a:ext cx="8281911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u="sng" dirty="0">
                <a:solidFill>
                  <a:schemeClr val="bg1"/>
                </a:solidFill>
                <a:latin typeface="Cambria" panose="02040503050406030204" pitchFamily="18" charset="0"/>
              </a:rPr>
              <a:t>Az RFID bélyegek </a:t>
            </a:r>
            <a:r>
              <a:rPr lang="hu-HU" sz="2000" b="1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csoportosítása</a:t>
            </a:r>
          </a:p>
          <a:p>
            <a:pPr marL="800100" lvl="1" indent="-342900">
              <a:buFont typeface="+mj-lt"/>
              <a:buAutoNum type="arabicPeriod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Működési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frekvencia szerint (változó felépítés)</a:t>
            </a:r>
          </a:p>
          <a:p>
            <a:pPr marL="800100" lvl="1" indent="-342900">
              <a:buFont typeface="+mj-lt"/>
              <a:buAutoNum type="arabicPeriod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Tag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megjelenési forma szerint </a:t>
            </a:r>
          </a:p>
          <a:p>
            <a:pPr marL="800100" lvl="1" indent="-342900">
              <a:buFont typeface="+mj-lt"/>
              <a:buAutoNum type="arabicPeriod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Energiaellátásuk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szerint</a:t>
            </a:r>
          </a:p>
          <a:p>
            <a:pPr marL="800100" lvl="1" indent="-342900">
              <a:buFont typeface="+mj-lt"/>
              <a:buAutoNum type="arabicPeriod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Memóriakezelés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szerint</a:t>
            </a:r>
          </a:p>
          <a:p>
            <a:pPr marL="800100" lvl="1" indent="-342900">
              <a:buFont typeface="+mj-lt"/>
              <a:buAutoNum type="arabicPeriod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Felhasználásuk szerint</a:t>
            </a:r>
          </a:p>
          <a:p>
            <a:endParaRPr lang="hu-HU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77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576064"/>
          </a:xfrm>
        </p:spPr>
        <p:txBody>
          <a:bodyPr>
            <a:noAutofit/>
          </a:bodyPr>
          <a:lstStyle/>
          <a:p>
            <a:pPr algn="ctr"/>
            <a:r>
              <a:rPr lang="hu-HU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13. REHABILITÁCIÓ II.</a:t>
            </a:r>
            <a:endParaRPr lang="hu-HU" sz="3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323528" y="1052736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Michigan </a:t>
            </a:r>
            <a:r>
              <a:rPr lang="hu-H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State University (MSU) </a:t>
            </a:r>
            <a:r>
              <a:rPr lang="hu-H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(2010) -  testmozgást </a:t>
            </a:r>
            <a:r>
              <a:rPr lang="hu-H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figyelő </a:t>
            </a:r>
            <a:r>
              <a:rPr lang="hu-H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rendszer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kifejlesztése</a:t>
            </a:r>
          </a:p>
          <a:p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orvosok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és terapeuták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nyomon követhetik és rögzíthetik: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páciensek fizikai aktivitását, </a:t>
            </a:r>
            <a:endParaRPr lang="hu-HU" sz="2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általuk kifejtett energia nagyságát, mozgását </a:t>
            </a:r>
            <a:endParaRPr lang="hu-HU" sz="2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és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 testükön elhelyezett érzékelők segítségével a végtagjaik által bezárt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szöget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  <a:endParaRPr lang="hu-HU" sz="2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sz="2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Alkalmazott </a:t>
            </a:r>
            <a:r>
              <a:rPr lang="hu-HU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technológia részei és </a:t>
            </a:r>
            <a:r>
              <a:rPr lang="hu-H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jellemzői: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RFID címkék - a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beteg felkarjára, csuklójára és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bokájára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Mindegyik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címke a másik kettővel is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kommunikál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adatokat az ún. „anya címke” („mother tag”) továbbítja az RFID leolvasóra, amely USB-n keresztül kapcsolódik egy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laptophoz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szoftver az adatokat az egyes személyek azonosító számához kapcsolja és tárolja </a:t>
            </a:r>
            <a:endParaRPr lang="hu-HU" sz="2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Szükség esetén figyelmeztető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jelzés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küldés (túlzott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aktivitás, vagy inaktivitás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44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0"/>
            <a:ext cx="8928992" cy="648072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Összegzés</a:t>
            </a:r>
            <a:endParaRPr lang="hu-HU" sz="3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dirty="0" smtClean="0"/>
              <a:t>RFSUGMED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323528" y="548680"/>
            <a:ext cx="86409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Számos </a:t>
            </a:r>
            <a:r>
              <a:rPr lang="hu-HU" sz="2100" b="1" dirty="0">
                <a:solidFill>
                  <a:schemeClr val="bg1"/>
                </a:solidFill>
                <a:latin typeface="Cambria" panose="02040503050406030204" pitchFamily="18" charset="0"/>
              </a:rPr>
              <a:t>pilot projekt</a:t>
            </a:r>
            <a:r>
              <a:rPr lang="hu-HU" sz="2100" dirty="0">
                <a:solidFill>
                  <a:schemeClr val="bg1"/>
                </a:solidFill>
                <a:latin typeface="Cambria" panose="02040503050406030204" pitchFamily="18" charset="0"/>
              </a:rPr>
              <a:t> tanulmányozásával megállapítható, hogy az egészségügyi intézmények a az alábbi problémákra keresik a </a:t>
            </a:r>
            <a:r>
              <a:rPr lang="hu-HU" sz="2100" b="1" dirty="0">
                <a:solidFill>
                  <a:schemeClr val="bg1"/>
                </a:solidFill>
                <a:latin typeface="Cambria" panose="02040503050406030204" pitchFamily="18" charset="0"/>
              </a:rPr>
              <a:t>megoldási lehetőségeket az RFID technológia alkalmazásával</a:t>
            </a: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:</a:t>
            </a:r>
            <a:endParaRPr lang="hu-HU" sz="21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Várakozási </a:t>
            </a:r>
            <a:r>
              <a:rPr lang="hu-HU" sz="2100" dirty="0">
                <a:solidFill>
                  <a:schemeClr val="bg1"/>
                </a:solidFill>
                <a:latin typeface="Cambria" panose="02040503050406030204" pitchFamily="18" charset="0"/>
              </a:rPr>
              <a:t>idő csökkentése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Betegirányítás </a:t>
            </a:r>
            <a:r>
              <a:rPr lang="hu-HU" sz="2100" dirty="0">
                <a:solidFill>
                  <a:schemeClr val="bg1"/>
                </a:solidFill>
                <a:latin typeface="Cambria" panose="02040503050406030204" pitchFamily="18" charset="0"/>
              </a:rPr>
              <a:t>folyamatossága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Beteg-beosztás </a:t>
            </a:r>
            <a:r>
              <a:rPr lang="hu-HU" sz="2100" dirty="0">
                <a:solidFill>
                  <a:schemeClr val="bg1"/>
                </a:solidFill>
                <a:latin typeface="Cambria" panose="02040503050406030204" pitchFamily="18" charset="0"/>
              </a:rPr>
              <a:t>– Hol van a beteg?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Műtétek </a:t>
            </a:r>
            <a:r>
              <a:rPr lang="hu-HU" sz="2100" dirty="0">
                <a:solidFill>
                  <a:schemeClr val="bg1"/>
                </a:solidFill>
                <a:latin typeface="Cambria" panose="02040503050406030204" pitchFamily="18" charset="0"/>
              </a:rPr>
              <a:t>időbeosztása – optimalizálás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Eszközeik</a:t>
            </a:r>
            <a:r>
              <a:rPr lang="hu-HU" sz="2100" dirty="0">
                <a:solidFill>
                  <a:schemeClr val="bg1"/>
                </a:solidFill>
                <a:latin typeface="Cambria" panose="02040503050406030204" pitchFamily="18" charset="0"/>
              </a:rPr>
              <a:t>, értékeik védelme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Vérellátás </a:t>
            </a:r>
            <a:r>
              <a:rPr lang="hu-HU" sz="2100" dirty="0">
                <a:solidFill>
                  <a:schemeClr val="bg1"/>
                </a:solidFill>
                <a:latin typeface="Cambria" panose="02040503050406030204" pitchFamily="18" charset="0"/>
              </a:rPr>
              <a:t>biztonságossá és gyorsabbá </a:t>
            </a: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tétele</a:t>
            </a:r>
            <a:endParaRPr lang="hu-HU" sz="21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Műtétek </a:t>
            </a:r>
            <a:r>
              <a:rPr lang="hu-HU" sz="2100" dirty="0">
                <a:solidFill>
                  <a:schemeClr val="bg1"/>
                </a:solidFill>
                <a:latin typeface="Cambria" panose="02040503050406030204" pitchFamily="18" charset="0"/>
              </a:rPr>
              <a:t>során használt eszközök nyomon követése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Gyógyszerbiztonság</a:t>
            </a:r>
            <a:endParaRPr lang="hu-HU" sz="21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Egészségügyi </a:t>
            </a:r>
            <a:r>
              <a:rPr lang="hu-HU" sz="2100" dirty="0">
                <a:solidFill>
                  <a:schemeClr val="bg1"/>
                </a:solidFill>
                <a:latin typeface="Cambria" panose="02040503050406030204" pitchFamily="18" charset="0"/>
              </a:rPr>
              <a:t>dolgozók védelme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Gazdasági </a:t>
            </a:r>
            <a:r>
              <a:rPr lang="hu-HU" sz="2100" dirty="0">
                <a:solidFill>
                  <a:schemeClr val="bg1"/>
                </a:solidFill>
                <a:latin typeface="Cambria" panose="02040503050406030204" pitchFamily="18" charset="0"/>
              </a:rPr>
              <a:t>oldalon veszteségeik csökkentése, eszközmenedzsment, készletek </a:t>
            </a: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feltöltése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Biztonság </a:t>
            </a:r>
            <a:r>
              <a:rPr lang="hu-HU" sz="2100" dirty="0">
                <a:solidFill>
                  <a:schemeClr val="bg1"/>
                </a:solidFill>
                <a:latin typeface="Cambria" panose="02040503050406030204" pitchFamily="18" charset="0"/>
              </a:rPr>
              <a:t>– Sürgősségi ellátás, Idős, beteg, </a:t>
            </a:r>
            <a:r>
              <a:rPr lang="hu-HU" sz="2100" dirty="0" err="1">
                <a:solidFill>
                  <a:schemeClr val="bg1"/>
                </a:solidFill>
                <a:latin typeface="Cambria" panose="02040503050406030204" pitchFamily="18" charset="0"/>
              </a:rPr>
              <a:t>demens</a:t>
            </a:r>
            <a:r>
              <a:rPr lang="hu-HU" sz="2100" dirty="0">
                <a:solidFill>
                  <a:schemeClr val="bg1"/>
                </a:solidFill>
                <a:latin typeface="Cambria" panose="02040503050406030204" pitchFamily="18" charset="0"/>
              </a:rPr>
              <a:t>, stb. betegek ellátása, </a:t>
            </a: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gondozása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Rehabilitáció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1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Fizető-betegellátás</a:t>
            </a:r>
            <a:endParaRPr lang="hu-HU" sz="21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27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44981" y="260648"/>
            <a:ext cx="8508717" cy="850106"/>
          </a:xfrm>
        </p:spPr>
        <p:txBody>
          <a:bodyPr>
            <a:normAutofit fontScale="90000"/>
          </a:bodyPr>
          <a:lstStyle/>
          <a:p>
            <a:r>
              <a:rPr lang="hu-HU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RFID Bélyeg vagy tag (adathordozó) </a:t>
            </a:r>
            <a:r>
              <a:rPr lang="hu-H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II.</a:t>
            </a:r>
            <a:endParaRPr lang="hu-HU" sz="36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323528" y="1052744"/>
            <a:ext cx="8280920" cy="5292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Működési </a:t>
            </a:r>
            <a:r>
              <a:rPr lang="hu-HU" sz="2400" b="1" u="sng" dirty="0">
                <a:solidFill>
                  <a:schemeClr val="bg1"/>
                </a:solidFill>
                <a:latin typeface="Cambria" panose="02040503050406030204" pitchFamily="18" charset="0"/>
              </a:rPr>
              <a:t>frekvencia szerint (változó felépítés</a:t>
            </a:r>
            <a:r>
              <a:rPr lang="hu-HU" sz="2400" b="1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LF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jellegzetessége: IC-nél bezáruló sok fordulatból álló tekercs antenna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HF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jellegzetessége: IC-nél bezáruló kis fordulatból álló tekercs (spirál) antenna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UHF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jellegzetessége: IC-nél összekapcsolódó kétpólusú antenna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Mikrohullám</a:t>
            </a:r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(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Antenna: IC-vel összekapcsolt kétpólusú)</a:t>
            </a:r>
          </a:p>
          <a:p>
            <a:endParaRPr lang="hu-HU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nn-NO" sz="2400" b="1" u="sng" dirty="0">
                <a:solidFill>
                  <a:schemeClr val="bg1"/>
                </a:solidFill>
                <a:latin typeface="Cambria" panose="02040503050406030204" pitchFamily="18" charset="0"/>
              </a:rPr>
              <a:t>Tag megjelenési forma szerint </a:t>
            </a:r>
            <a:endParaRPr lang="hu-HU" sz="2400" b="1" u="sng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Dry-inlay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(általában a konvertáló cégek használják)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Papír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fedőrétegű (főként öntapadós nyomtatható bélyegek)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Műanyag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fedőrétegű (főként öntapadós nyomtatható bélyegek)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Wet-inlay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(nem nyomtatható, átlátszó műanyag felületűek)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Kemény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burkolatú tag (többszöri használatra tervezett, nagy igénybevételnek kitett </a:t>
            </a:r>
            <a:r>
              <a:rPr lang="hu-HU" sz="2000" dirty="0" err="1">
                <a:solidFill>
                  <a:schemeClr val="bg1"/>
                </a:solidFill>
                <a:latin typeface="Cambria" panose="02040503050406030204" pitchFamily="18" charset="0"/>
              </a:rPr>
              <a:t>tagek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Kemény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burkolatú metal tag (fémcikkek esetében)</a:t>
            </a:r>
          </a:p>
          <a:p>
            <a:endParaRPr lang="hu-HU" b="1" u="sng" dirty="0">
              <a:latin typeface="Cambria" panose="02040503050406030204" pitchFamily="18" charset="0"/>
            </a:endParaRPr>
          </a:p>
          <a:p>
            <a:endParaRPr lang="hu-HU" dirty="0">
              <a:latin typeface="Cambria" panose="02040503050406030204" pitchFamily="18" charset="0"/>
            </a:endParaRPr>
          </a:p>
          <a:p>
            <a:endParaRPr lang="hu-HU" dirty="0" smtClean="0">
              <a:latin typeface="Cambria" panose="02040503050406030204" pitchFamily="18" charset="0"/>
            </a:endParaRPr>
          </a:p>
          <a:p>
            <a:endParaRPr lang="hu-HU" dirty="0">
              <a:latin typeface="Cambria" panose="02040503050406030204" pitchFamily="18" charset="0"/>
            </a:endParaRPr>
          </a:p>
          <a:p>
            <a:endParaRPr lang="hu-HU" dirty="0" smtClean="0">
              <a:latin typeface="Cambria" panose="02040503050406030204" pitchFamily="18" charset="0"/>
            </a:endParaRPr>
          </a:p>
          <a:p>
            <a:endParaRPr lang="hu-HU" dirty="0">
              <a:latin typeface="Cambria" panose="02040503050406030204" pitchFamily="18" charset="0"/>
            </a:endParaRPr>
          </a:p>
          <a:p>
            <a:endParaRPr lang="hu-HU" dirty="0" smtClean="0">
              <a:latin typeface="Cambria" panose="02040503050406030204" pitchFamily="18" charset="0"/>
            </a:endParaRPr>
          </a:p>
          <a:p>
            <a:endParaRPr lang="hu-HU" dirty="0">
              <a:latin typeface="Cambria" panose="02040503050406030204" pitchFamily="18" charset="0"/>
            </a:endParaRPr>
          </a:p>
          <a:p>
            <a:endParaRPr lang="hu-HU" dirty="0" smtClean="0">
              <a:latin typeface="Cambria" panose="02040503050406030204" pitchFamily="18" charset="0"/>
            </a:endParaRPr>
          </a:p>
          <a:p>
            <a:endParaRPr lang="hu-HU" dirty="0">
              <a:latin typeface="Cambria" panose="02040503050406030204" pitchFamily="18" charset="0"/>
            </a:endParaRPr>
          </a:p>
          <a:p>
            <a:endParaRPr lang="hu-HU" dirty="0" smtClean="0">
              <a:latin typeface="Cambria" panose="02040503050406030204" pitchFamily="18" charset="0"/>
            </a:endParaRPr>
          </a:p>
          <a:p>
            <a:endParaRPr lang="hu-HU" dirty="0">
              <a:latin typeface="Cambria" panose="02040503050406030204" pitchFamily="18" charset="0"/>
            </a:endParaRPr>
          </a:p>
          <a:p>
            <a:endParaRPr lang="hu-HU" dirty="0" smtClean="0">
              <a:latin typeface="Cambria" panose="02040503050406030204" pitchFamily="18" charset="0"/>
            </a:endParaRPr>
          </a:p>
          <a:p>
            <a:endParaRPr lang="hu-HU" dirty="0">
              <a:latin typeface="Cambria" panose="02040503050406030204" pitchFamily="18" charset="0"/>
            </a:endParaRPr>
          </a:p>
          <a:p>
            <a:endParaRPr lang="hu-HU" dirty="0" smtClean="0">
              <a:latin typeface="Cambria" panose="02040503050406030204" pitchFamily="18" charset="0"/>
            </a:endParaRPr>
          </a:p>
          <a:p>
            <a:endParaRPr lang="hu-HU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37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03206" y="0"/>
            <a:ext cx="8508717" cy="720080"/>
          </a:xfrm>
        </p:spPr>
        <p:txBody>
          <a:bodyPr>
            <a:normAutofit/>
          </a:bodyPr>
          <a:lstStyle/>
          <a:p>
            <a:r>
              <a:rPr lang="hu-HU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RFID Bélyeg vagy tag (adathordozó) III.</a:t>
            </a: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335442" y="692696"/>
            <a:ext cx="86750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Energiaellátásuk szerint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Passzív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Nincs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beépített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áramforrás, nem bocsát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ki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jelet, alacsony előállítási költség, hosszú élettartam, korlátozott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működési távolság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(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4-5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m)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Kis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kapacitású chipek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– kb.128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bites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adat (+ intézményi adatbázis)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Adatok szinkronizálása - egységes azonosítás lehetősége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N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agyobb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kapacitású chipek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(több száz </a:t>
            </a:r>
            <a:r>
              <a:rPr lang="hu-HU" dirty="0" err="1">
                <a:solidFill>
                  <a:schemeClr val="bg1"/>
                </a:solidFill>
                <a:latin typeface="Cambria" panose="02040503050406030204" pitchFamily="18" charset="0"/>
              </a:rPr>
              <a:t>byte-nyi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adat - mintatárolóra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szerelt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címke)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Fél aktív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B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első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áramellátással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rendelkezik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Különböző beépíthető szenzorok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(pl.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nedvesség, hőmérséklet mérése)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Nagy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hatótávolságú (akár 100 m) </a:t>
            </a:r>
            <a:endParaRPr lang="hu-HU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D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rágább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a passzív </a:t>
            </a:r>
            <a:r>
              <a:rPr lang="hu-HU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tag-nél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 (energiaforrás, kialakítás)</a:t>
            </a:r>
            <a:endParaRPr lang="hu-HU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Aktív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Beépített áramforrás (élettartama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akár 10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év)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és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adókészülék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Nagy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hatótávolság (akár 1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km)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és nagyobb memória </a:t>
            </a:r>
            <a:endParaRPr lang="hu-HU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B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első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szenzorokkal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és (bizonyos típusaik) külső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érzékelőkkel is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összekapcsolhatóak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Nem </a:t>
            </a:r>
            <a:r>
              <a:rPr lang="hu-HU" dirty="0">
                <a:solidFill>
                  <a:schemeClr val="bg1"/>
                </a:solidFill>
                <a:latin typeface="Cambria" panose="02040503050406030204" pitchFamily="18" charset="0"/>
              </a:rPr>
              <a:t>használhatóak </a:t>
            </a: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autoklávban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dirty="0" smtClean="0">
                <a:solidFill>
                  <a:schemeClr val="bg1"/>
                </a:solidFill>
                <a:latin typeface="Cambria" panose="02040503050406030204" pitchFamily="18" charset="0"/>
              </a:rPr>
              <a:t>Használatuk intelligens szolgáltatás esetén előnyös (pl. adatok naplózása)</a:t>
            </a:r>
            <a:endParaRPr lang="hu-HU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88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03205" y="260648"/>
            <a:ext cx="8508717" cy="720080"/>
          </a:xfrm>
        </p:spPr>
        <p:txBody>
          <a:bodyPr>
            <a:normAutofit fontScale="90000"/>
          </a:bodyPr>
          <a:lstStyle/>
          <a:p>
            <a:r>
              <a:rPr lang="hu-HU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RFID Bélyeg vagy tag (adathordozó) </a:t>
            </a:r>
            <a:r>
              <a:rPr lang="hu-HU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IV.</a:t>
            </a:r>
            <a:endParaRPr lang="hu-HU" sz="36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dirty="0" smtClean="0"/>
              <a:t>RFSUGMED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303909" y="1052736"/>
            <a:ext cx="867502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Memóriakezelés szerint</a:t>
            </a:r>
            <a:endParaRPr lang="hu-HU" sz="2400" b="1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RO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(Read </a:t>
            </a:r>
            <a:r>
              <a:rPr lang="hu-HU" sz="20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Only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) – Csak olvasó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adatokat gyártáskor helyezik el rajta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WORM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(</a:t>
            </a:r>
            <a:r>
              <a:rPr lang="hu-HU" sz="2000" dirty="0" err="1">
                <a:solidFill>
                  <a:schemeClr val="bg1"/>
                </a:solidFill>
                <a:latin typeface="Cambria" panose="02040503050406030204" pitchFamily="18" charset="0"/>
              </a:rPr>
              <a:t>Write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hu-HU" sz="2000" dirty="0" err="1">
                <a:solidFill>
                  <a:schemeClr val="bg1"/>
                </a:solidFill>
                <a:latin typeface="Cambria" panose="02040503050406030204" pitchFamily="18" charset="0"/>
              </a:rPr>
              <a:t>Once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 Read </a:t>
            </a:r>
            <a:r>
              <a:rPr lang="hu-HU" sz="2000" dirty="0" err="1">
                <a:solidFill>
                  <a:schemeClr val="bg1"/>
                </a:solidFill>
                <a:latin typeface="Cambria" panose="02040503050406030204" pitchFamily="18" charset="0"/>
              </a:rPr>
              <a:t>Many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) - Egyszer írható sokszor olvasható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adatok felírása általában a felhasználónál történik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Előfordul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, hogy többször is újra felírhatóak az adatok, de a biztonságos működést ez veszélyezteti (ez a legelterjedtebb)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RW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- Többször írható és olvasható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változó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információk többszöri (akár 100 000 szeri) rögzítése (ez a legdrágább típus, így kevésbé elterjedt)</a:t>
            </a:r>
          </a:p>
          <a:p>
            <a:endParaRPr lang="hu-HU" sz="2000" b="1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400" b="1" u="sng" dirty="0">
                <a:solidFill>
                  <a:schemeClr val="bg1"/>
                </a:solidFill>
                <a:latin typeface="Cambria" panose="02040503050406030204" pitchFamily="18" charset="0"/>
              </a:rPr>
              <a:t>Felhasználásuk </a:t>
            </a:r>
            <a:r>
              <a:rPr lang="hu-HU" sz="2400" b="1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szerint (pl.)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Logisztika</a:t>
            </a:r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Élőlények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azonosítása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Mosoda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, stb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41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508717" cy="72008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RFID-olvasó</a:t>
            </a:r>
            <a:r>
              <a:rPr lang="hu-HU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antennák</a:t>
            </a: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467544" y="1988840"/>
            <a:ext cx="82809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>
                <a:solidFill>
                  <a:schemeClr val="bg1"/>
                </a:solidFill>
                <a:latin typeface="Cambria" panose="02040503050406030204" pitchFamily="18" charset="0"/>
              </a:rPr>
              <a:t>Kialakításukat meghatározza az alkalmazási forma. </a:t>
            </a:r>
            <a:endParaRPr lang="hu-HU" sz="28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Ettől </a:t>
            </a:r>
            <a:r>
              <a:rPr lang="hu-HU" sz="2800" dirty="0">
                <a:solidFill>
                  <a:schemeClr val="bg1"/>
                </a:solidFill>
                <a:latin typeface="Cambria" panose="02040503050406030204" pitchFamily="18" charset="0"/>
              </a:rPr>
              <a:t>függ hatótávolságuk, formájuk és kivitelezésük.</a:t>
            </a:r>
          </a:p>
          <a:p>
            <a:endParaRPr lang="hu-HU" sz="28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800" u="sng" dirty="0">
                <a:solidFill>
                  <a:schemeClr val="bg1"/>
                </a:solidFill>
                <a:latin typeface="Cambria" panose="02040503050406030204" pitchFamily="18" charset="0"/>
              </a:rPr>
              <a:t>Típusaik pl.: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Eszközökre </a:t>
            </a:r>
            <a:r>
              <a:rPr lang="hu-HU" sz="2800" dirty="0">
                <a:solidFill>
                  <a:schemeClr val="bg1"/>
                </a:solidFill>
                <a:latin typeface="Cambria" panose="02040503050406030204" pitchFamily="18" charset="0"/>
              </a:rPr>
              <a:t>szerelhető antennák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Kapukra </a:t>
            </a:r>
            <a:r>
              <a:rPr lang="hu-HU" sz="2800" dirty="0">
                <a:solidFill>
                  <a:schemeClr val="bg1"/>
                </a:solidFill>
                <a:latin typeface="Cambria" panose="02040503050406030204" pitchFamily="18" charset="0"/>
              </a:rPr>
              <a:t>szerelhető antennák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Polcokra</a:t>
            </a:r>
            <a:r>
              <a:rPr lang="hu-HU" sz="2800" dirty="0">
                <a:solidFill>
                  <a:schemeClr val="bg1"/>
                </a:solidFill>
                <a:latin typeface="Cambria" panose="02040503050406030204" pitchFamily="18" charset="0"/>
              </a:rPr>
              <a:t>, vagy polcokba építhető antennák, stb.</a:t>
            </a:r>
          </a:p>
        </p:txBody>
      </p:sp>
    </p:spTree>
    <p:extLst>
      <p:ext uri="{BB962C8B-B14F-4D97-AF65-F5344CB8AC3E}">
        <p14:creationId xmlns:p14="http://schemas.microsoft.com/office/powerpoint/2010/main" val="297706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67544" y="18757"/>
            <a:ext cx="8508717" cy="720080"/>
          </a:xfrm>
        </p:spPr>
        <p:txBody>
          <a:bodyPr>
            <a:normAutofit/>
          </a:bodyPr>
          <a:lstStyle/>
          <a:p>
            <a:r>
              <a:rPr lang="hu-HU" sz="36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RFID-író</a:t>
            </a:r>
            <a:r>
              <a:rPr lang="hu-HU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/olvasó (</a:t>
            </a:r>
            <a:r>
              <a:rPr lang="hu-HU" sz="36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Interogátor</a:t>
            </a:r>
            <a:r>
              <a:rPr lang="hu-HU" sz="3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)</a:t>
            </a:r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179512" y="764704"/>
            <a:ext cx="867645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z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eszközök a hozzájuk kapcsolt antennák révén elektromágneses mezőt képesek létrehozni és így képesek olvasni a gerjesztett </a:t>
            </a:r>
            <a:r>
              <a:rPr lang="hu-HU" sz="2000" dirty="0" err="1">
                <a:solidFill>
                  <a:schemeClr val="bg1"/>
                </a:solidFill>
                <a:latin typeface="Cambria" panose="02040503050406030204" pitchFamily="18" charset="0"/>
              </a:rPr>
              <a:t>tag-ek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 által visszasugárzott adatokat és így képesek írni is azok memóriájába (írható </a:t>
            </a:r>
            <a:r>
              <a:rPr lang="hu-HU" sz="2000" dirty="0" err="1">
                <a:solidFill>
                  <a:schemeClr val="bg1"/>
                </a:solidFill>
                <a:latin typeface="Cambria" panose="02040503050406030204" pitchFamily="18" charset="0"/>
              </a:rPr>
              <a:t>tag-ek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 esetében). </a:t>
            </a:r>
          </a:p>
          <a:p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 legújabb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típusok – integrált adatfeldolgozó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szoftvert futtató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egység</a:t>
            </a:r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hu-HU" sz="2000" b="1" u="sng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r>
              <a:rPr lang="hu-HU" sz="2000" b="1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Típusai</a:t>
            </a:r>
            <a:r>
              <a:rPr lang="hu-HU" sz="2000" b="1" u="sng" dirty="0">
                <a:solidFill>
                  <a:schemeClr val="bg1"/>
                </a:solidFill>
                <a:latin typeface="Cambria" panose="020405030504060302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Adatírás </a:t>
            </a:r>
            <a:r>
              <a:rPr lang="hu-HU" sz="2000" u="sng" dirty="0">
                <a:solidFill>
                  <a:schemeClr val="bg1"/>
                </a:solidFill>
                <a:latin typeface="Cambria" panose="02040503050406030204" pitchFamily="18" charset="0"/>
              </a:rPr>
              <a:t>szerint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RO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(Read </a:t>
            </a:r>
            <a:r>
              <a:rPr lang="hu-HU" sz="2000" dirty="0" err="1">
                <a:solidFill>
                  <a:schemeClr val="bg1"/>
                </a:solidFill>
                <a:latin typeface="Cambria" panose="02040503050406030204" pitchFamily="18" charset="0"/>
              </a:rPr>
              <a:t>only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)- csak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olvasásra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Főként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kis teljesítményű egy antennás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olvasók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Írásra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és olvasásra is képes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olvasók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Főként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 logisztika és kereskedelem területén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használják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hu-HU" sz="20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Smart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olvasók </a:t>
            </a:r>
            <a:endParaRPr lang="hu-HU" sz="20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Az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adatfeldolgozó egységet is magukban foglaló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olvasók</a:t>
            </a:r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Kialakításuk </a:t>
            </a:r>
            <a:r>
              <a:rPr lang="hu-HU" sz="2000" u="sng" dirty="0">
                <a:solidFill>
                  <a:schemeClr val="bg1"/>
                </a:solidFill>
                <a:latin typeface="Cambria" panose="02040503050406030204" pitchFamily="18" charset="0"/>
              </a:rPr>
              <a:t>szerint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Eszközökre, kapukra, polcokra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, vagy polcokba építhető antennák, stb.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Asztalba </a:t>
            </a:r>
            <a:r>
              <a:rPr lang="hu-HU" sz="2000" dirty="0">
                <a:solidFill>
                  <a:schemeClr val="bg1"/>
                </a:solidFill>
                <a:latin typeface="Cambria" panose="02040503050406030204" pitchFamily="18" charset="0"/>
              </a:rPr>
              <a:t>épített </a:t>
            </a:r>
            <a:r>
              <a:rPr lang="hu-HU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olvasók</a:t>
            </a:r>
            <a:endParaRPr lang="hu-HU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40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TC101859861[[fn=Szakmai bemutató]]</Template>
  <TotalTime>2925</TotalTime>
  <Words>3462</Words>
  <Application>Microsoft Office PowerPoint</Application>
  <PresentationFormat>Diavetítés a képernyőre (4:3 oldalarány)</PresentationFormat>
  <Paragraphs>546</Paragraphs>
  <Slides>41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41</vt:i4>
      </vt:variant>
    </vt:vector>
  </HeadingPairs>
  <TitlesOfParts>
    <vt:vector size="42" baseType="lpstr">
      <vt:lpstr>Tradeshow</vt:lpstr>
      <vt:lpstr>RFID AZ EGÉSZSÉGÜGYBEN</vt:lpstr>
      <vt:lpstr>TECHNOLÓGIA</vt:lpstr>
      <vt:lpstr>PowerPoint bemutató</vt:lpstr>
      <vt:lpstr>RFID Bélyeg vagy tag (adathordozó) I.</vt:lpstr>
      <vt:lpstr>RFID Bélyeg vagy tag (adathordozó) II.</vt:lpstr>
      <vt:lpstr>RFID Bélyeg vagy tag (adathordozó) III.</vt:lpstr>
      <vt:lpstr>RFID Bélyeg vagy tag (adathordozó) IV.</vt:lpstr>
      <vt:lpstr>RFID-olvasó antennák</vt:lpstr>
      <vt:lpstr>RFID-író/olvasó (Interogátor)</vt:lpstr>
      <vt:lpstr>RFID adatfogadó/kezelő (Middleware) és Intézményi irányítási rendszer</vt:lpstr>
      <vt:lpstr>Frekvenciák</vt:lpstr>
      <vt:lpstr>Middleware (Köztes szoftver) és szoftware</vt:lpstr>
      <vt:lpstr>Az RFID technológiák átjárhatósága</vt:lpstr>
      <vt:lpstr>RFID egészségügyi megoldások  Költségek csökkentése és működési hatékonyság javítása  AZ RFID SZEREPE AZ EGÉSZSÉGÜGYBEN - ALKALMAZOTT TECHNOLÓGIÁK  Mit mivel érdemes azonosítani? </vt:lpstr>
      <vt:lpstr>PowerPoint bemutató</vt:lpstr>
      <vt:lpstr>PowerPoint bemutató</vt:lpstr>
      <vt:lpstr>választható eszközkövetésre alkalmas technológiák </vt:lpstr>
      <vt:lpstr>Milyen funkcionalitás mentén érdemes azonosítást használni? I.</vt:lpstr>
      <vt:lpstr>Milyen funkcionalitás mentén érdemes azonosítást használni? II.</vt:lpstr>
      <vt:lpstr>Egyedi eszközazonosítás az egészségügyben - UDI (Unique Device Identification)</vt:lpstr>
      <vt:lpstr>Az egészségügyben használható RFID technológián alapuló rendszerek bevezetésének területei</vt:lpstr>
      <vt:lpstr>1. Orvosi tálcák eszközeinek vizsgálata I.</vt:lpstr>
      <vt:lpstr>1. Orvosi tálcák eszközeinek vizsgálata II.</vt:lpstr>
      <vt:lpstr>1. Orvosi tálcák eszközeinek vizsgálata III.</vt:lpstr>
      <vt:lpstr>2. Nagy értékű berendezések/eszközök követése I.</vt:lpstr>
      <vt:lpstr>2. Nagy értékű berendezések/eszközök követése II.</vt:lpstr>
      <vt:lpstr>2. Nagy értékű berendezések/eszközök követése III.</vt:lpstr>
      <vt:lpstr>3. Wi-Fi alapú RFID rendszer - hűtőszekrények és fagyasztók hőmérsékletének nyomon követésére </vt:lpstr>
      <vt:lpstr>4. Vérkészítmények nyomon követése I.</vt:lpstr>
      <vt:lpstr>4. Vérkészítmények nyomon követése II.</vt:lpstr>
      <vt:lpstr>5. Gyógyszergyártás I.</vt:lpstr>
      <vt:lpstr>5. Gyógyszergyártás II.</vt:lpstr>
      <vt:lpstr>5. Gyógyszergyártás III.</vt:lpstr>
      <vt:lpstr>5. Gyógyszergyártás IV.</vt:lpstr>
      <vt:lpstr>6. Munkafolyamatok elemzése, optimalizálása</vt:lpstr>
      <vt:lpstr>PowerPoint bemutató</vt:lpstr>
      <vt:lpstr>PowerPoint bemutató</vt:lpstr>
      <vt:lpstr>12. Biztonság – Sürgősségi ellátás, Idős, beteg, demens, stb. betegek ellátása, gondozása</vt:lpstr>
      <vt:lpstr>13. REHABILITÁCIÓ I.</vt:lpstr>
      <vt:lpstr>13. REHABILITÁCIÓ II.</vt:lpstr>
      <vt:lpstr>Összegzés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RFID AZ EGÉSZSÉGÜGYBEN</dc:title>
  <dc:creator>klaraseregi</dc:creator>
  <cp:lastModifiedBy>klaraseregi</cp:lastModifiedBy>
  <cp:revision>86</cp:revision>
  <dcterms:created xsi:type="dcterms:W3CDTF">2014-11-09T15:27:41Z</dcterms:created>
  <dcterms:modified xsi:type="dcterms:W3CDTF">2014-11-16T19:21:13Z</dcterms:modified>
</cp:coreProperties>
</file>